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6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710" y="10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94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8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48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8947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083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97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60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8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56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815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5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88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8697A4-F136-479C-BEAE-004589C1CD78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054B3D-610B-4AE5-811E-386F148853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533400"/>
            <a:ext cx="9067800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1380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380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Pulargat\Downloads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420100" cy="433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330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7927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৬৪ কে অকটালে  রূপান্তর নিম্নে  দেখানো হলঃ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৬৪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89670" y="1143000"/>
            <a:ext cx="1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059" y="1981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40297" y="1371600"/>
            <a:ext cx="31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৮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013589" y="2225565"/>
            <a:ext cx="2596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৮ ভাগশেষ -০ </a:t>
            </a:r>
            <a:r>
              <a:rPr lang="bn-BD" sz="2400" dirty="0" smtClean="0"/>
              <a:t> </a:t>
            </a:r>
            <a:endParaRPr lang="en-US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05000" y="1981200"/>
            <a:ext cx="1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38701" y="2743200"/>
            <a:ext cx="1775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71293" y="2168429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৮</a:t>
            </a:r>
            <a:endParaRPr lang="en-US" sz="32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188477" y="2743200"/>
            <a:ext cx="31180" cy="733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04439" y="3487790"/>
            <a:ext cx="1965983" cy="15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838701" y="289560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৮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204439" y="2895600"/>
            <a:ext cx="2451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/>
              <a:t>১- ভাগশেষ -০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256167" y="3505200"/>
            <a:ext cx="2849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০ – ভাগশেষ- ১  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" y="44958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দশমিক ৬৪= অক্টাল ১০০ </a:t>
            </a:r>
            <a:endParaRPr lang="en-US" sz="3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946562" y="1975615"/>
            <a:ext cx="0" cy="776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159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  <p:bldP spid="19" grpId="0"/>
      <p:bldP spid="28" grpId="0"/>
      <p:bldP spid="36" grpId="0"/>
      <p:bldP spid="37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73668"/>
            <a:ext cx="838199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অক্টাল ১০০ কে বাইনারিতে রূপান্তর নিম্নে দেখানো হলঃ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                </a:t>
            </a:r>
            <a:r>
              <a:rPr lang="en-US" sz="3600" dirty="0"/>
              <a:t> </a:t>
            </a:r>
            <a:r>
              <a:rPr lang="en-US" sz="3600" dirty="0" smtClean="0"/>
              <a:t> ১ </a:t>
            </a:r>
            <a:r>
              <a:rPr lang="bn-BD" sz="3600" dirty="0" smtClean="0"/>
              <a:t>  </a:t>
            </a:r>
            <a:r>
              <a:rPr lang="en-US" sz="3600" dirty="0" smtClean="0"/>
              <a:t>০ </a:t>
            </a:r>
            <a:r>
              <a:rPr lang="bn-BD" sz="3600" dirty="0" smtClean="0"/>
              <a:t> </a:t>
            </a:r>
            <a:r>
              <a:rPr lang="en-US" sz="3600" dirty="0" smtClean="0"/>
              <a:t>০</a:t>
            </a:r>
            <a:r>
              <a:rPr lang="bn-BD" sz="3600" dirty="0" smtClean="0"/>
              <a:t>   </a:t>
            </a:r>
            <a:r>
              <a:rPr lang="en-US" sz="3600" dirty="0" smtClean="0"/>
              <a:t>                                      </a:t>
            </a:r>
            <a:r>
              <a:rPr lang="bn-BD" sz="3200" dirty="0" smtClean="0"/>
              <a:t>                   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200" y="2438400"/>
            <a:ext cx="0" cy="551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934200" y="2990165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56234" y="2835348"/>
            <a:ext cx="138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০০০</a:t>
            </a:r>
            <a:r>
              <a:rPr lang="bn-BD" dirty="0" smtClean="0"/>
              <a:t>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096000" y="2438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96000" y="36576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63867" y="3472934"/>
            <a:ext cx="1175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০০০ 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181600" y="2438400"/>
            <a:ext cx="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81600" y="4343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603834" y="4158734"/>
            <a:ext cx="1463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০০১ 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498764" y="4872243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অক্টাল ১০০= বাইনারি ০০১০০০০০০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71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29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52400" y="914400"/>
                <a:ext cx="8229600" cy="70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/>
                  <a:t>নিম্নে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3600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bn-BD" sz="3600" b="0" i="1" smtClean="0">
                            <a:latin typeface="Cambria Math"/>
                          </a:rPr>
                          <m:t>১৬</m:t>
                        </m:r>
                      </m:sub>
                    </m:sSub>
                  </m:oMath>
                </a14:m>
                <a:r>
                  <a:rPr lang="bn-BD" sz="3600" dirty="0" smtClean="0"/>
                  <a:t>কে দশমিকে রূপান্তর দেখঃ </a:t>
                </a:r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14400"/>
                <a:ext cx="8229600" cy="706347"/>
              </a:xfrm>
              <a:prstGeom prst="rect">
                <a:avLst/>
              </a:prstGeom>
              <a:blipFill rotWithShape="1">
                <a:blip r:embed="rId2"/>
                <a:stretch>
                  <a:fillRect l="-2222" t="-12069" b="-28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457200" y="1905000"/>
                <a:ext cx="815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  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    </m:t>
                    </m:r>
                  </m:oMath>
                </a14:m>
                <a:r>
                  <a:rPr lang="en-US" dirty="0" smtClean="0"/>
                  <a:t>   A        F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905000"/>
                <a:ext cx="8153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286000" y="2274332"/>
            <a:ext cx="0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29718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2274332"/>
            <a:ext cx="0" cy="1230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76400" y="3505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19200" y="2274332"/>
            <a:ext cx="0" cy="1932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207041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 flipH="1">
                <a:off x="3505199" y="2787134"/>
                <a:ext cx="556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 smtClean="0"/>
                  <a:t>=15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15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05199" y="2787134"/>
                <a:ext cx="5562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09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682998" y="3320534"/>
                <a:ext cx="54610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000" dirty="0" smtClean="0"/>
                  <a:t>=10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160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98" y="3320534"/>
                <a:ext cx="546100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116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3967016" y="4036046"/>
                <a:ext cx="47959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=1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256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256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016" y="4036046"/>
                <a:ext cx="4795984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398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304800" y="4572000"/>
            <a:ext cx="8762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TextBox 41"/>
              <p:cNvSpPr txBox="1"/>
              <p:nvPr/>
            </p:nvSpPr>
            <p:spPr>
              <a:xfrm>
                <a:off x="2855190" y="4609006"/>
                <a:ext cx="60602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/>
                  <a:t>হেক্সাডেসিমাল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16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en-US" sz="2000" dirty="0" smtClean="0"/>
                  <a:t>=</a:t>
                </a:r>
                <a:r>
                  <a:rPr lang="bn-BD" sz="2000" dirty="0" smtClean="0"/>
                  <a:t>দশমিক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431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190" y="4609006"/>
                <a:ext cx="6060209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1006" t="-1060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4712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0" grpId="0" animBg="1"/>
      <p:bldP spid="32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4582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দলগত কাজঃ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734291" y="2460956"/>
                <a:ext cx="7696200" cy="1390381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৭৭৭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১০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  কে বাইনারিতে রূপান্তর  করে দেখাও । </a:t>
                </a:r>
                <a:endParaRPr lang="en-US" sz="4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91" y="2460956"/>
                <a:ext cx="7696200" cy="1390381"/>
              </a:xfrm>
              <a:prstGeom prst="rect">
                <a:avLst/>
              </a:prstGeom>
              <a:blipFill rotWithShape="1">
                <a:blip r:embed="rId3"/>
                <a:stretch>
                  <a:fillRect l="-2605" t="-3879" r="-4893" b="-17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7877716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66" name="Equation" r:id="rId4" imgW="114151" imgH="215619" progId="Equation.3">
              <p:embed/>
            </p:oleObj>
          </a:graphicData>
        </a:graphic>
      </p:graphicFrame>
      <p:sp>
        <p:nvSpPr>
          <p:cNvPr id="5" name="5-Point Star 4"/>
          <p:cNvSpPr/>
          <p:nvPr/>
        </p:nvSpPr>
        <p:spPr>
          <a:xfrm>
            <a:off x="69272" y="2590800"/>
            <a:ext cx="637309" cy="5653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20436" y="3962400"/>
                <a:ext cx="8194964" cy="142449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১০১০০</m:t>
                        </m:r>
                        <m:r>
                          <a:rPr lang="bn-BD" sz="4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২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কে দশমিকে রূপান্তর  দেখাও।  </a:t>
                </a:r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6" y="3962400"/>
                <a:ext cx="8194964" cy="142449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5-Point Star 6"/>
          <p:cNvSpPr/>
          <p:nvPr/>
        </p:nvSpPr>
        <p:spPr>
          <a:xfrm>
            <a:off x="69272" y="3962400"/>
            <a:ext cx="568037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-6928" y="5802868"/>
            <a:ext cx="568036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06581" y="5835842"/>
                <a:ext cx="8347364" cy="701859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</a:rPr>
                          <m:t>𝐴𝐶</m:t>
                        </m:r>
                      </m:e>
                      <m:sub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16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3600" dirty="0" smtClean="0"/>
                  <a:t>কে দশমিকে রূপান্তর করে দেখাও। </a:t>
                </a:r>
                <a:endParaRPr lang="en-US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1" y="5835842"/>
                <a:ext cx="8347364" cy="701859"/>
              </a:xfrm>
              <a:prstGeom prst="rect">
                <a:avLst/>
              </a:prstGeom>
              <a:blipFill rotWithShape="1">
                <a:blip r:embed="rId6"/>
                <a:stretch>
                  <a:fillRect t="-7826" b="-2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3331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19200"/>
            <a:ext cx="6858000" cy="1107996"/>
          </a:xfrm>
          <a:prstGeom prst="rect">
            <a:avLst/>
          </a:prstGeom>
          <a:solidFill>
            <a:schemeClr val="tx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6600" dirty="0" smtClean="0"/>
              <a:t>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3124200"/>
            <a:ext cx="67056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বাইনারি কয়টি বিট নিয়ে একটি অক্টাল  সংখ্যা হয় ?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029200"/>
            <a:ext cx="6858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বাইনারি  কয়টি বিট একটি হেক্সাডেসিমাল  হয়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27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371" y="533400"/>
            <a:ext cx="64844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বাড়ির কাজঃ</a:t>
            </a:r>
            <a:endParaRPr lang="en-US" sz="9600" b="1" u="sng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990600" y="2590800"/>
                <a:ext cx="7620000" cy="138172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smtClean="0">
                            <a:latin typeface="Cambria Math"/>
                          </a:rPr>
                          <m:t>২৪৬২</m:t>
                        </m:r>
                      </m:e>
                      <m:sub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4000" b="0" i="1" smtClean="0">
                                <a:latin typeface="Cambria Math"/>
                              </a:rPr>
                              <m:t>৮</m:t>
                            </m:r>
                            <m:r>
                              <a:rPr lang="bn-BD" sz="4000" b="0" i="1" smtClean="0">
                                <a:latin typeface="Cambria Math"/>
                              </a:rPr>
                              <m:t> </m:t>
                            </m:r>
                          </m:e>
                          <m:sup/>
                        </m:sSup>
                      </m:sub>
                    </m:sSub>
                  </m:oMath>
                </a14:m>
                <a:r>
                  <a:rPr lang="bn-BD" sz="4000" dirty="0" smtClean="0"/>
                  <a:t> বাইনারিতে রূপান্তর করে  আনবে। </a:t>
                </a:r>
                <a:endParaRPr lang="en-US" sz="40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7620000" cy="13817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/>
          <p:cNvSpPr/>
          <p:nvPr/>
        </p:nvSpPr>
        <p:spPr>
          <a:xfrm>
            <a:off x="0" y="2743200"/>
            <a:ext cx="990599" cy="91759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004454" y="4648199"/>
                <a:ext cx="7987146" cy="153317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4000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sSup>
                            <m:sSup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16</m:t>
                              </m:r>
                              <m:r>
                                <a:rPr lang="en-US" sz="4000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sup/>
                          </m:sSup>
                        </m:sub>
                      </m:sSub>
                      <m:r>
                        <a:rPr lang="bn-BD" sz="4000" b="0" i="0" smtClean="0">
                          <a:latin typeface="Cambria Math"/>
                        </a:rPr>
                        <m:t>এর</m:t>
                      </m:r>
                      <m:r>
                        <a:rPr lang="bn-BD" sz="4000" b="0" i="0" smtClean="0">
                          <a:latin typeface="Cambria Math"/>
                        </a:rPr>
                        <m:t>  </m:t>
                      </m:r>
                      <m:r>
                        <a:rPr lang="bn-BD" sz="4000" b="0" i="0" smtClean="0">
                          <a:latin typeface="Cambria Math"/>
                        </a:rPr>
                        <m:t>বাইনারি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মান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কত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  <m:r>
                        <a:rPr lang="bn-BD" sz="4000" b="0" i="0" smtClean="0">
                          <a:latin typeface="Cambria Math"/>
                        </a:rPr>
                        <m:t>লিখে</m:t>
                      </m:r>
                      <m:r>
                        <a:rPr lang="bn-BD" sz="4000" b="0" i="0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bn-BD" sz="4000" b="0" i="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4000" b="0" i="0" smtClean="0">
                          <a:latin typeface="Cambria Math"/>
                        </a:rPr>
                        <m:t>আনবে।</m:t>
                      </m:r>
                      <m:r>
                        <a:rPr lang="bn-BD" sz="4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54" y="4648199"/>
                <a:ext cx="7987146" cy="1533177"/>
              </a:xfrm>
              <a:prstGeom prst="rect">
                <a:avLst/>
              </a:prstGeom>
              <a:blipFill rotWithShape="1">
                <a:blip r:embed="rId3"/>
                <a:stretch>
                  <a:fillRect r="-1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-Point Star 5"/>
          <p:cNvSpPr/>
          <p:nvPr/>
        </p:nvSpPr>
        <p:spPr>
          <a:xfrm>
            <a:off x="38099" y="495758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98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" y="1066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 তোমাদের সবাইকে 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ulargat\Downloads\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57438"/>
            <a:ext cx="7543800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238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CC81B7-BB83-4AF4-954A-D989D2F83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60438"/>
            <a:ext cx="6858000" cy="1138527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ArhialkhanMJ" pitchFamily="2" charset="0"/>
              </a:rPr>
              <a:t>mevB‡K</a:t>
            </a:r>
            <a:r>
              <a:rPr lang="en-US" sz="8000" dirty="0" smtClean="0">
                <a:solidFill>
                  <a:srgbClr val="C00000"/>
                </a:solidFill>
                <a:latin typeface="ArhialkhanMJ" pitchFamily="2" charset="0"/>
              </a:rPr>
              <a:t> </a:t>
            </a:r>
            <a:r>
              <a:rPr lang="en-US" sz="8000" dirty="0" err="1">
                <a:solidFill>
                  <a:srgbClr val="C00000"/>
                </a:solidFill>
                <a:latin typeface="ArhialkhanMJ" pitchFamily="2" charset="0"/>
              </a:rPr>
              <a:t>ï‡f”Qv</a:t>
            </a:r>
            <a:endParaRPr lang="en-US" sz="8000" dirty="0">
              <a:solidFill>
                <a:srgbClr val="C00000"/>
              </a:solidFill>
              <a:latin typeface="ArhialkhanMJ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5E8020-DF51-4882-B92A-C511FAFD1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586" y="2553999"/>
            <a:ext cx="6053744" cy="2597770"/>
          </a:xfrm>
        </p:spPr>
        <p:txBody>
          <a:bodyPr>
            <a:normAutofit fontScale="92500" lnSpcReduction="20000"/>
          </a:bodyPr>
          <a:lstStyle/>
          <a:p>
            <a:r>
              <a:rPr lang="en-US" sz="5400" u="sng" dirty="0" err="1" smtClean="0">
                <a:solidFill>
                  <a:srgbClr val="3C4A84"/>
                </a:solidFill>
                <a:latin typeface="ArhialkhanMJ" pitchFamily="2" charset="0"/>
              </a:rPr>
              <a:t>cwiwPwZ</a:t>
            </a:r>
            <a:endParaRPr lang="en-US" sz="5400" u="sng" dirty="0" smtClean="0">
              <a:solidFill>
                <a:srgbClr val="3C4A84"/>
              </a:solidFill>
              <a:latin typeface="ArhialkhanMJ" pitchFamily="2" charset="0"/>
            </a:endParaRPr>
          </a:p>
          <a:p>
            <a:pPr algn="l">
              <a:lnSpc>
                <a:spcPct val="100000"/>
              </a:lnSpc>
            </a:pPr>
            <a:r>
              <a:rPr lang="en-US" sz="5800" u="sng" dirty="0" smtClean="0">
                <a:solidFill>
                  <a:srgbClr val="7030A0"/>
                </a:solidFill>
                <a:latin typeface="ArhialkhanMJ" pitchFamily="2" charset="0"/>
              </a:rPr>
              <a:t>‡</a:t>
            </a:r>
            <a:r>
              <a:rPr lang="en-US" sz="5800" u="sng" dirty="0" err="1" smtClean="0">
                <a:solidFill>
                  <a:srgbClr val="7030A0"/>
                </a:solidFill>
                <a:latin typeface="ArhialkhanMJ" pitchFamily="2" charset="0"/>
              </a:rPr>
              <a:t>gvt</a:t>
            </a:r>
            <a:r>
              <a:rPr lang="en-US" sz="5800" u="sng" dirty="0" smtClean="0">
                <a:solidFill>
                  <a:srgbClr val="7030A0"/>
                </a:solidFill>
                <a:latin typeface="ArhialkhanMJ" pitchFamily="2" charset="0"/>
              </a:rPr>
              <a:t> </a:t>
            </a:r>
            <a:r>
              <a:rPr lang="en-US" sz="5800" u="sng" dirty="0" err="1" smtClean="0">
                <a:solidFill>
                  <a:srgbClr val="7030A0"/>
                </a:solidFill>
                <a:latin typeface="ArhialkhanMJ" pitchFamily="2" charset="0"/>
              </a:rPr>
              <a:t>b~i</a:t>
            </a:r>
            <a:r>
              <a:rPr lang="en-US" sz="5800" u="sng" dirty="0" smtClean="0">
                <a:solidFill>
                  <a:srgbClr val="7030A0"/>
                </a:solidFill>
                <a:latin typeface="ArhialkhanMJ" pitchFamily="2" charset="0"/>
              </a:rPr>
              <a:t> †</a:t>
            </a:r>
            <a:r>
              <a:rPr lang="en-US" sz="5800" u="sng" dirty="0" err="1" smtClean="0">
                <a:solidFill>
                  <a:srgbClr val="7030A0"/>
                </a:solidFill>
                <a:latin typeface="ArhialkhanMJ" pitchFamily="2" charset="0"/>
              </a:rPr>
              <a:t>nv‡mb</a:t>
            </a:r>
            <a:r>
              <a:rPr lang="en-US" sz="5800" u="sng" dirty="0" smtClean="0">
                <a:solidFill>
                  <a:srgbClr val="7030A0"/>
                </a:solidFill>
                <a:latin typeface="ArhialkhanMJ" pitchFamily="2" charset="0"/>
              </a:rPr>
              <a:t> †</a:t>
            </a:r>
            <a:r>
              <a:rPr lang="en-US" sz="5800" u="sng" dirty="0" err="1" smtClean="0">
                <a:solidFill>
                  <a:srgbClr val="7030A0"/>
                </a:solidFill>
                <a:latin typeface="ArhialkhanMJ" pitchFamily="2" charset="0"/>
              </a:rPr>
              <a:t>mL</a:t>
            </a:r>
            <a:endParaRPr lang="en-US" sz="5800" u="sng" dirty="0" smtClean="0">
              <a:solidFill>
                <a:srgbClr val="7030A0"/>
              </a:solidFill>
              <a:latin typeface="ArhialkhanMJ" pitchFamily="2" charset="0"/>
            </a:endParaRPr>
          </a:p>
          <a:p>
            <a:pPr algn="l">
              <a:lnSpc>
                <a:spcPct val="100000"/>
              </a:lnSpc>
            </a:pP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ইন্সট্রাক্টর</a:t>
            </a:r>
            <a:r>
              <a:rPr lang="en-US" sz="3200" u="sng" dirty="0" smtClean="0">
                <a:solidFill>
                  <a:srgbClr val="7030A0"/>
                </a:solidFill>
                <a:latin typeface="ArhialkhanMJ" pitchFamily="2" charset="0"/>
              </a:rPr>
              <a:t> (</a:t>
            </a: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কম্পিউটার</a:t>
            </a:r>
            <a:r>
              <a:rPr lang="en-US" sz="3200" u="sng" dirty="0" smtClean="0">
                <a:solidFill>
                  <a:srgbClr val="7030A0"/>
                </a:solidFill>
                <a:latin typeface="ArhialkhanMJ" pitchFamily="2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টাঙ্গাইল</a:t>
            </a:r>
            <a:r>
              <a:rPr lang="en-US" sz="3200" u="sng" dirty="0" smtClean="0">
                <a:solidFill>
                  <a:srgbClr val="7030A0"/>
                </a:solidFill>
                <a:latin typeface="ArhialkhanMJ" pitchFamily="2" charset="0"/>
              </a:rPr>
              <a:t> </a:t>
            </a: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টেকনিক্যাল</a:t>
            </a:r>
            <a:r>
              <a:rPr lang="en-US" sz="3200" u="sng" dirty="0" smtClean="0">
                <a:solidFill>
                  <a:srgbClr val="7030A0"/>
                </a:solidFill>
                <a:latin typeface="ArhialkhanMJ" pitchFamily="2" charset="0"/>
              </a:rPr>
              <a:t> </a:t>
            </a: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স্কুল</a:t>
            </a:r>
            <a:r>
              <a:rPr lang="en-US" sz="3200" u="sng" dirty="0" smtClean="0">
                <a:solidFill>
                  <a:srgbClr val="7030A0"/>
                </a:solidFill>
                <a:latin typeface="ArhialkhanMJ" pitchFamily="2" charset="0"/>
              </a:rPr>
              <a:t> ও </a:t>
            </a:r>
            <a:r>
              <a:rPr lang="en-US" sz="3200" u="sng" dirty="0" err="1" smtClean="0">
                <a:solidFill>
                  <a:srgbClr val="7030A0"/>
                </a:solidFill>
                <a:latin typeface="ArhialkhanMJ" pitchFamily="2" charset="0"/>
              </a:rPr>
              <a:t>কলেজ</a:t>
            </a:r>
            <a:endParaRPr lang="en-US" sz="3200" u="sng" dirty="0">
              <a:solidFill>
                <a:srgbClr val="7030A0"/>
              </a:solidFill>
              <a:latin typeface="ArhialkhanMJ" pitchFamily="2" charset="0"/>
            </a:endParaRPr>
          </a:p>
          <a:p>
            <a:endParaRPr lang="en-US" sz="5400" u="sng" dirty="0">
              <a:latin typeface="ArhialkhanMJ" pitchFamily="2" charset="0"/>
            </a:endParaRPr>
          </a:p>
        </p:txBody>
      </p:sp>
      <p:pic>
        <p:nvPicPr>
          <p:cNvPr id="5" name="Picture 4" descr="F:\Nur_Personal\NUR_PERSONAL\nu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0940" y="2159635"/>
            <a:ext cx="1097280" cy="207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4308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096000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7200" u="sng" dirty="0" smtClean="0">
                <a:latin typeface="NikoshBAN" pitchFamily="2" charset="0"/>
                <a:cs typeface="NikoshBAN" pitchFamily="2" charset="0"/>
              </a:rPr>
              <a:t>পাঠ পরিচিতিঃ  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581400"/>
            <a:ext cx="58674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তথ্যওযোগাযোগ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06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858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8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743200"/>
            <a:ext cx="7772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দশমিক,বাইনারি, অক্টাল ও হেক্সাডেসিমাল  পদ্ধতি গণনা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3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838200"/>
            <a:ext cx="563880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u="sng" dirty="0" smtClean="0">
                <a:latin typeface="NikoshBAN" pitchFamily="2" charset="0"/>
                <a:cs typeface="NikoshBAN" pitchFamily="2" charset="0"/>
              </a:rPr>
              <a:t>শিখন ফলঃ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71628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দশমিক সংখ্যাকে  বাইনারিতে রূপান্তর করতে পারবে।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05200"/>
            <a:ext cx="7543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বাইনারি সংখ্যাকে দশমিকে রূপান্তর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029200"/>
            <a:ext cx="77724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দশমিককে অক্টাল, অক্টালকে বাইনারিতে রূপান্তর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4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5344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৪। হেক্সাডেসিমালকে দশমিকে, দশমিককে বাইনারিতে রূপান্তর করতে পারবে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6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2133600"/>
            <a:ext cx="7086600" cy="186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u="sng" dirty="0" smtClean="0">
                <a:latin typeface="NikoshBAN" pitchFamily="2" charset="0"/>
                <a:cs typeface="NikoshBAN" pitchFamily="2" charset="0"/>
              </a:rPr>
              <a:t>উপস্থাপনঃ </a:t>
            </a:r>
            <a:endParaRPr lang="en-US" sz="115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23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304800"/>
            <a:ext cx="88392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দশমিক ১৫৭কে বাইনারিতে রূপান্তরঃ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0" y="1219200"/>
                <a:ext cx="9677400" cy="577869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১৫৭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৭৮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  ১</a:t>
                </a:r>
                <a14:m>
                  <m:oMath xmlns:m="http://schemas.openxmlformats.org/officeDocument/2006/math"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dirty="0" smtClean="0">
                        <a:latin typeface="Cambria Math"/>
                        <a:ea typeface="Cambria Math"/>
                      </a:rPr>
                      <m:t>ভাগশেষ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১     </a:t>
                </a: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৭৮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৩৯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sz="2800" b="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বাইনারি সংখ্যা ১০০১১১০১ </a:t>
                </a: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৩৯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১৯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৯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৯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৪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৪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endParaRPr lang="bn-BD" sz="2800" b="0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r>
                  <a:rPr lang="bn-BD" sz="2800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২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ভাগফল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১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ভাগশেষ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০</m:t>
                    </m:r>
                    <m:r>
                      <a:rPr lang="bn-BD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19200"/>
                <a:ext cx="9677400" cy="57786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029202" y="1219200"/>
            <a:ext cx="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69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3855" y="387927"/>
                <a:ext cx="8991600" cy="59394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2800" dirty="0" smtClean="0"/>
                  <a:t>১০০১১১০১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800" b="0" i="1" smtClean="0">
                            <a:latin typeface="Cambria Math"/>
                          </a:rPr>
                          <m:t>১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bn-BD" sz="2800" b="0" i="1" smtClean="0">
                            <a:latin typeface="Cambria Math"/>
                          </a:rPr>
                          <m:t>২</m:t>
                        </m:r>
                        <m:r>
                          <a:rPr lang="bn-BD" sz="2800" b="0" i="1" smtClean="0"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bn-BD" sz="2800" dirty="0" smtClean="0"/>
                  <a:t> কে দশমিকে রূপান্তর নিম্নে দেখানো হলঃ </a:t>
                </a:r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5" y="387927"/>
                <a:ext cx="8991600" cy="5939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1459468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800" dirty="0" smtClean="0"/>
              <a:t>১ </a:t>
            </a:r>
            <a:r>
              <a:rPr lang="en-US" sz="2800" dirty="0" smtClean="0"/>
              <a:t>  </a:t>
            </a:r>
            <a:r>
              <a:rPr lang="bn-BD" sz="2800" dirty="0" smtClean="0"/>
              <a:t>০    ১   ১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90455" y="1721078"/>
            <a:ext cx="0" cy="1095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41964" y="2803267"/>
            <a:ext cx="1302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4488873" y="2559015"/>
                <a:ext cx="3733800" cy="3817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/>
                  <a:t>১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০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2400" dirty="0" smtClean="0"/>
                  <a:t>=১</a:t>
                </a:r>
              </a:p>
              <a:p>
                <a:endParaRPr lang="bn-BD" sz="2400" dirty="0" smtClean="0"/>
              </a:p>
              <a:p>
                <a:r>
                  <a:rPr lang="bn-BD" sz="2400" dirty="0" smtClean="0"/>
                  <a:t>১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১</m:t>
                        </m:r>
                      </m:sup>
                    </m:sSup>
                  </m:oMath>
                </a14:m>
                <a:r>
                  <a:rPr lang="bn-BD" sz="2400" dirty="0" smtClean="0"/>
                  <a:t>=২</a:t>
                </a:r>
              </a:p>
              <a:p>
                <a:endParaRPr lang="bn-BD" sz="2400" dirty="0" smtClean="0"/>
              </a:p>
              <a:p>
                <a:r>
                  <a:rPr lang="bn-BD" sz="2400" dirty="0"/>
                  <a:t>০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bn-BD" sz="2400" dirty="0" smtClean="0"/>
                  <a:t>= ০</a:t>
                </a:r>
              </a:p>
              <a:p>
                <a:endParaRPr lang="bn-BD" sz="2400" dirty="0" smtClean="0"/>
              </a:p>
              <a:p>
                <a:r>
                  <a:rPr lang="bn-BD" sz="2400" dirty="0"/>
                  <a:t>১</a:t>
                </a:r>
                <a14:m>
                  <m:oMath xmlns:m="http://schemas.openxmlformats.org/officeDocument/2006/math">
                    <m:r>
                      <a:rPr lang="bn-BD" sz="24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bn-BD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  <a:ea typeface="Cambria Math"/>
                          </a:rPr>
                          <m:t>২</m:t>
                        </m:r>
                        <m:r>
                          <a:rPr lang="bn-BD" sz="24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p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2400" dirty="0"/>
                  <a:t>=</a:t>
                </a:r>
                <a:r>
                  <a:rPr lang="bn-BD" sz="2400" dirty="0" smtClean="0"/>
                  <a:t>৮</a:t>
                </a:r>
              </a:p>
              <a:p>
                <a:endParaRPr lang="bn-BD" sz="2000" dirty="0"/>
              </a:p>
              <a:p>
                <a:endParaRPr lang="bn-BD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873" y="2559015"/>
                <a:ext cx="3733800" cy="3817520"/>
              </a:xfrm>
              <a:prstGeom prst="rect">
                <a:avLst/>
              </a:prstGeom>
              <a:blipFill rotWithShape="1">
                <a:blip r:embed="rId3"/>
                <a:stretch>
                  <a:fillRect l="-2447" t="-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28600" y="5637115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333500" y="5637115"/>
                <a:ext cx="7048500" cy="450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000" dirty="0" smtClean="0"/>
                  <a:t>বাইনারি ১০১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000" b="0" i="1" smtClean="0">
                            <a:latin typeface="Cambria Math"/>
                          </a:rPr>
                          <m:t>১</m:t>
                        </m:r>
                      </m:e>
                      <m:sub>
                        <m:r>
                          <a:rPr lang="bn-BD" sz="2000" b="0" i="1" smtClean="0">
                            <a:latin typeface="Cambria Math"/>
                          </a:rPr>
                          <m:t>২</m:t>
                        </m:r>
                        <m:r>
                          <a:rPr lang="bn-BD" sz="20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bn-BD" sz="2000" dirty="0" smtClean="0"/>
                  <a:t>=দশমিক 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bn-BD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bn-BD" sz="2000" b="0" i="1" smtClean="0">
                            <a:latin typeface="Cambria Math"/>
                          </a:rPr>
                          <m:t>১</m:t>
                        </m:r>
                        <m:r>
                          <a:rPr lang="bn-BD" sz="2000" b="0" i="1" smtClean="0">
                            <a:latin typeface="Cambria Math"/>
                          </a:rPr>
                          <m:t> </m:t>
                        </m:r>
                      </m:e>
                      <m:sub>
                        <m:r>
                          <a:rPr lang="bn-BD" sz="2000" b="0" i="1" smtClean="0">
                            <a:latin typeface="Cambria Math"/>
                          </a:rPr>
                          <m:t>১০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5637115"/>
                <a:ext cx="7048500" cy="450573"/>
              </a:xfrm>
              <a:prstGeom prst="rect">
                <a:avLst/>
              </a:prstGeom>
              <a:blipFill rotWithShape="1">
                <a:blip r:embed="rId4"/>
                <a:stretch>
                  <a:fillRect l="-779" t="-1351" b="-17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H="1">
            <a:off x="2438400" y="1841430"/>
            <a:ext cx="13855" cy="1739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3581400"/>
            <a:ext cx="2206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33500" y="1982688"/>
            <a:ext cx="0" cy="248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33500" y="4467775"/>
            <a:ext cx="3210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85800" y="1841430"/>
            <a:ext cx="0" cy="3263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85800" y="5105400"/>
            <a:ext cx="3858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59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1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159</Words>
  <Application>Microsoft Office PowerPoint</Application>
  <PresentationFormat>On-screen Show (4:3)</PresentationFormat>
  <Paragraphs>54</Paragraphs>
  <Slides>16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Flow</vt:lpstr>
      <vt:lpstr>Trek</vt:lpstr>
      <vt:lpstr>Equation</vt:lpstr>
      <vt:lpstr>Slide 1</vt:lpstr>
      <vt:lpstr>mevB‡K ï‡f”Qv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TTSC</cp:lastModifiedBy>
  <cp:revision>79</cp:revision>
  <dcterms:created xsi:type="dcterms:W3CDTF">2013-11-17T05:52:01Z</dcterms:created>
  <dcterms:modified xsi:type="dcterms:W3CDTF">2019-10-03T12:22:07Z</dcterms:modified>
</cp:coreProperties>
</file>