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2" r:id="rId7"/>
    <p:sldId id="261" r:id="rId8"/>
    <p:sldId id="263" r:id="rId9"/>
    <p:sldId id="264" r:id="rId10"/>
    <p:sldId id="265" r:id="rId11"/>
    <p:sldId id="269" r:id="rId12"/>
    <p:sldId id="266" r:id="rId13"/>
    <p:sldId id="267" r:id="rId14"/>
    <p:sldId id="268" r:id="rId15"/>
    <p:sldId id="270" r:id="rId16"/>
    <p:sldId id="272" r:id="rId17"/>
    <p:sldId id="273" r:id="rId18"/>
    <p:sldId id="271" r:id="rId19"/>
    <p:sldId id="275"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5A5A"/>
    <a:srgbClr val="FF0066"/>
    <a:srgbClr val="16BFF4"/>
    <a:srgbClr val="175A12"/>
    <a:srgbClr val="33C628"/>
    <a:srgbClr val="09E591"/>
    <a:srgbClr val="51EFF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68" autoAdjust="0"/>
    <p:restoredTop sz="94660"/>
  </p:normalViewPr>
  <p:slideViewPr>
    <p:cSldViewPr>
      <p:cViewPr>
        <p:scale>
          <a:sx n="68" d="100"/>
          <a:sy n="68" d="100"/>
        </p:scale>
        <p:origin x="-3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0D28AC-130D-4A84-B7EE-917564C1163F}" type="datetimeFigureOut">
              <a:rPr lang="en-US" smtClean="0"/>
              <a:pPr/>
              <a:t>10/2/2019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58C433-C8C1-4BCE-9D89-2DE1C27F03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0D28AC-130D-4A84-B7EE-917564C1163F}"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0D28AC-130D-4A84-B7EE-917564C1163F}"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0D28AC-130D-4A84-B7EE-917564C1163F}"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0D28AC-130D-4A84-B7EE-917564C1163F}" type="datetimeFigureOut">
              <a:rPr lang="en-US" smtClean="0"/>
              <a:pPr/>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8C433-C8C1-4BCE-9D89-2DE1C27F03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0D28AC-130D-4A84-B7EE-917564C1163F}" type="datetimeFigureOut">
              <a:rPr lang="en-US" smtClean="0"/>
              <a:pPr/>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0D28AC-130D-4A84-B7EE-917564C1163F}" type="datetimeFigureOut">
              <a:rPr lang="en-US" smtClean="0"/>
              <a:pPr/>
              <a:t>10/2/2019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C0D28AC-130D-4A84-B7EE-917564C1163F}" type="datetimeFigureOut">
              <a:rPr lang="en-US" smtClean="0"/>
              <a:pPr/>
              <a:t>10/2/2019</a:t>
            </a:fld>
            <a:endParaRPr lang="en-US"/>
          </a:p>
        </p:txBody>
      </p:sp>
      <p:sp>
        <p:nvSpPr>
          <p:cNvPr id="8" name="Slide Number Placeholder 7"/>
          <p:cNvSpPr>
            <a:spLocks noGrp="1"/>
          </p:cNvSpPr>
          <p:nvPr>
            <p:ph type="sldNum" sz="quarter" idx="11"/>
          </p:nvPr>
        </p:nvSpPr>
        <p:spPr/>
        <p:txBody>
          <a:bodyPr/>
          <a:lstStyle/>
          <a:p>
            <a:fld id="{9458C433-C8C1-4BCE-9D89-2DE1C27F039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wedge/>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D28AC-130D-4A84-B7EE-917564C1163F}" type="datetimeFigureOut">
              <a:rPr lang="en-US" smtClean="0"/>
              <a:pPr/>
              <a:t>10/2/2019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0D28AC-130D-4A84-B7EE-917564C1163F}" type="datetimeFigureOut">
              <a:rPr lang="en-US" smtClean="0"/>
              <a:pPr/>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C0D28AC-130D-4A84-B7EE-917564C1163F}" type="datetimeFigureOut">
              <a:rPr lang="en-US" smtClean="0"/>
              <a:pPr/>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8C433-C8C1-4BCE-9D89-2DE1C27F039A}" type="slidenum">
              <a:rPr lang="en-US" smtClean="0"/>
              <a:pPr/>
              <a:t>‹#›</a:t>
            </a:fld>
            <a:endParaRPr lang="en-US"/>
          </a:p>
        </p:txBody>
      </p:sp>
    </p:spTree>
  </p:cSld>
  <p:clrMapOvr>
    <a:masterClrMapping/>
  </p:clrMapOvr>
  <p:transition>
    <p:wedge/>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C0D28AC-130D-4A84-B7EE-917564C1163F}" type="datetimeFigureOut">
              <a:rPr lang="en-US" smtClean="0"/>
              <a:pPr/>
              <a:t>10/2/2019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458C433-C8C1-4BCE-9D89-2DE1C27F03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wedge/>
    <p:sndAc>
      <p:endSnd/>
    </p:sndAc>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ose-flower-2.jpg"/>
          <p:cNvPicPr>
            <a:picLocks noChangeAspect="1"/>
          </p:cNvPicPr>
          <p:nvPr/>
        </p:nvPicPr>
        <p:blipFill>
          <a:blip r:embed="rId3"/>
          <a:stretch>
            <a:fillRect/>
          </a:stretch>
        </p:blipFill>
        <p:spPr>
          <a:xfrm>
            <a:off x="838200" y="838200"/>
            <a:ext cx="7366000" cy="5295900"/>
          </a:xfrm>
          <a:prstGeom prst="rect">
            <a:avLst/>
          </a:prstGeom>
        </p:spPr>
      </p:pic>
      <p:sp>
        <p:nvSpPr>
          <p:cNvPr id="7" name="TextBox 6"/>
          <p:cNvSpPr txBox="1"/>
          <p:nvPr/>
        </p:nvSpPr>
        <p:spPr>
          <a:xfrm rot="18426915">
            <a:off x="768344" y="1743318"/>
            <a:ext cx="3124200" cy="1323439"/>
          </a:xfrm>
          <a:prstGeom prst="rect">
            <a:avLst/>
          </a:prstGeom>
          <a:noFill/>
        </p:spPr>
        <p:txBody>
          <a:bodyPr wrap="square" rtlCol="0">
            <a:spAutoFit/>
          </a:bodyPr>
          <a:lstStyle/>
          <a:p>
            <a:r>
              <a:rPr lang="bn-BD" sz="8000" dirty="0" smtClean="0">
                <a:latin typeface="NikoshBAN" pitchFamily="2" charset="0"/>
                <a:cs typeface="NikoshBAN" pitchFamily="2" charset="0"/>
              </a:rPr>
              <a:t>স্বাগতম</a:t>
            </a:r>
            <a:endParaRPr lang="en-US" sz="9600" dirty="0">
              <a:latin typeface="NikoshBAN" pitchFamily="2" charset="0"/>
              <a:cs typeface="NikoshBAN" pitchFamily="2" charset="0"/>
            </a:endParaRPr>
          </a:p>
        </p:txBody>
      </p:sp>
    </p:spTree>
  </p:cSld>
  <p:clrMapOvr>
    <a:masterClrMapping/>
  </p:clrMapOvr>
  <p:transition>
    <p:wedg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style.rotation</p:attrName>
                                        </p:attrNameLst>
                                      </p:cBhvr>
                                      <p:tavLst>
                                        <p:tav tm="0">
                                          <p:val>
                                            <p:fltVal val="90"/>
                                          </p:val>
                                        </p:tav>
                                        <p:tav tm="100000">
                                          <p:val>
                                            <p:fltVal val="0"/>
                                          </p:val>
                                        </p:tav>
                                      </p:tavLst>
                                    </p:anim>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
            <a:ext cx="2895600" cy="707886"/>
          </a:xfrm>
          <a:prstGeom prst="rect">
            <a:avLst/>
          </a:prstGeom>
          <a:noFill/>
        </p:spPr>
        <p:txBody>
          <a:bodyPr wrap="square" rtlCol="0">
            <a:spAutoFit/>
          </a:bodyPr>
          <a:lstStyle/>
          <a:p>
            <a:r>
              <a:rPr lang="bn-BD" sz="4000" u="sng" dirty="0" smtClean="0">
                <a:latin typeface="NikoshBAN" pitchFamily="2" charset="0"/>
                <a:cs typeface="NikoshBAN" pitchFamily="2" charset="0"/>
              </a:rPr>
              <a:t>শিক্ষাক্ষেত্রে :</a:t>
            </a:r>
            <a:endParaRPr lang="en-US" sz="4000" u="sng" dirty="0">
              <a:latin typeface="NikoshBAN" pitchFamily="2" charset="0"/>
              <a:cs typeface="NikoshBAN" pitchFamily="2" charset="0"/>
            </a:endParaRPr>
          </a:p>
        </p:txBody>
      </p:sp>
      <p:pic>
        <p:nvPicPr>
          <p:cNvPr id="3" name="Picture 2" descr="DSC00572.jpg"/>
          <p:cNvPicPr>
            <a:picLocks noChangeAspect="1"/>
          </p:cNvPicPr>
          <p:nvPr/>
        </p:nvPicPr>
        <p:blipFill>
          <a:blip r:embed="rId2"/>
          <a:stretch>
            <a:fillRect/>
          </a:stretch>
        </p:blipFill>
        <p:spPr>
          <a:xfrm>
            <a:off x="5089359" y="1219200"/>
            <a:ext cx="3902242" cy="4577752"/>
          </a:xfrm>
          <a:prstGeom prst="rect">
            <a:avLst/>
          </a:prstGeom>
        </p:spPr>
      </p:pic>
      <p:sp>
        <p:nvSpPr>
          <p:cNvPr id="4" name="TextBox 3"/>
          <p:cNvSpPr txBox="1"/>
          <p:nvPr/>
        </p:nvSpPr>
        <p:spPr>
          <a:xfrm>
            <a:off x="228600" y="1143000"/>
            <a:ext cx="4800600" cy="4524315"/>
          </a:xfrm>
          <a:prstGeom prst="rect">
            <a:avLst/>
          </a:prstGeom>
          <a:noFill/>
        </p:spPr>
        <p:txBody>
          <a:bodyPr wrap="square" rtlCol="0">
            <a:spAutoFit/>
          </a:bodyPr>
          <a:lstStyle/>
          <a:p>
            <a:r>
              <a:rPr lang="bn-BD" sz="3600" dirty="0" smtClean="0">
                <a:latin typeface="NikoshBAN" pitchFamily="2" charset="0"/>
                <a:cs typeface="NikoshBAN" pitchFamily="2" charset="0"/>
              </a:rPr>
              <a:t>তথ্য ও যোগাযোগ প্রযুক্তি শিক্ষার্থীর শিক্ষা জীবনকে করে তুলেছে আনন্দময়। এখন মাল্টিমিডিয়াতে লেখাপড়ার অনেক চমকপ্রদ বিষয় দেখানো হয়,ই-বুকে ঘরে বসে যেকোন বিষয়ে জ্ঞান অর্জন করতে পারে</a:t>
            </a:r>
            <a:endParaRPr lang="en-US" sz="36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4)">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2895600" cy="707886"/>
          </a:xfrm>
          <a:prstGeom prst="rect">
            <a:avLst/>
          </a:prstGeom>
          <a:noFill/>
        </p:spPr>
        <p:txBody>
          <a:bodyPr wrap="square" rtlCol="0">
            <a:spAutoFit/>
          </a:bodyPr>
          <a:lstStyle/>
          <a:p>
            <a:r>
              <a:rPr lang="bn-BD" sz="4000" u="sng" dirty="0" smtClean="0">
                <a:latin typeface="NikoshBAN" pitchFamily="2" charset="0"/>
                <a:cs typeface="NikoshBAN" pitchFamily="2" charset="0"/>
              </a:rPr>
              <a:t> চিকিৎসা:</a:t>
            </a:r>
            <a:endParaRPr lang="en-US" sz="4000" u="sng" dirty="0">
              <a:latin typeface="NikoshBAN" pitchFamily="2" charset="0"/>
              <a:cs typeface="NikoshBAN" pitchFamily="2" charset="0"/>
            </a:endParaRPr>
          </a:p>
        </p:txBody>
      </p:sp>
      <p:pic>
        <p:nvPicPr>
          <p:cNvPr id="4" name="Picture 3" descr="x-ray_med.jpg"/>
          <p:cNvPicPr>
            <a:picLocks noChangeAspect="1"/>
          </p:cNvPicPr>
          <p:nvPr/>
        </p:nvPicPr>
        <p:blipFill>
          <a:blip r:embed="rId2"/>
          <a:stretch>
            <a:fillRect/>
          </a:stretch>
        </p:blipFill>
        <p:spPr>
          <a:xfrm>
            <a:off x="4724400" y="1312986"/>
            <a:ext cx="4089400" cy="4718538"/>
          </a:xfrm>
          <a:prstGeom prst="rect">
            <a:avLst/>
          </a:prstGeom>
        </p:spPr>
      </p:pic>
      <p:sp>
        <p:nvSpPr>
          <p:cNvPr id="6" name="TextBox 5"/>
          <p:cNvSpPr txBox="1"/>
          <p:nvPr/>
        </p:nvSpPr>
        <p:spPr>
          <a:xfrm>
            <a:off x="457200" y="1600200"/>
            <a:ext cx="4191000" cy="3785652"/>
          </a:xfrm>
          <a:prstGeom prst="rect">
            <a:avLst/>
          </a:prstGeom>
          <a:noFill/>
        </p:spPr>
        <p:txBody>
          <a:bodyPr wrap="square" rtlCol="0">
            <a:spAutoFit/>
          </a:bodyPr>
          <a:lstStyle/>
          <a:p>
            <a:r>
              <a:rPr lang="bn-BD" sz="4000" dirty="0" smtClean="0">
                <a:latin typeface="NikoshBAN" pitchFamily="2" charset="0"/>
                <a:cs typeface="NikoshBAN" pitchFamily="2" charset="0"/>
              </a:rPr>
              <a:t>রোগ নির্ণয়,ঔষধ দেওয়া ও রোগীর যাবতীয় তথ্য সংরক্ষনে আজকাল</a:t>
            </a:r>
          </a:p>
          <a:p>
            <a:r>
              <a:rPr lang="bn-BD" sz="4000" dirty="0" smtClean="0">
                <a:latin typeface="NikoshBAN" pitchFamily="2" charset="0"/>
                <a:cs typeface="NikoshBAN" pitchFamily="2" charset="0"/>
              </a:rPr>
              <a:t>তথ্য ও যোগাযোগ প্রযুক্তি ব্যবহৃত হয়</a:t>
            </a:r>
            <a:endParaRPr lang="en-US" sz="40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4)">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4191000" cy="830997"/>
          </a:xfrm>
          <a:prstGeom prst="rect">
            <a:avLst/>
          </a:prstGeom>
          <a:noFill/>
        </p:spPr>
        <p:txBody>
          <a:bodyPr wrap="square" rtlCol="0">
            <a:spAutoFit/>
          </a:bodyPr>
          <a:lstStyle/>
          <a:p>
            <a:r>
              <a:rPr lang="bn-BD" sz="4800" u="sng" dirty="0" smtClean="0">
                <a:latin typeface="NikoshBAN" pitchFamily="2" charset="0"/>
                <a:cs typeface="NikoshBAN" pitchFamily="2" charset="0"/>
              </a:rPr>
              <a:t>বিজ্ঞান ও গবেষণা:</a:t>
            </a:r>
            <a:endParaRPr lang="en-US" sz="4800" u="sng" dirty="0">
              <a:latin typeface="NikoshBAN" pitchFamily="2" charset="0"/>
              <a:cs typeface="NikoshBAN" pitchFamily="2" charset="0"/>
            </a:endParaRPr>
          </a:p>
        </p:txBody>
      </p:sp>
      <p:sp>
        <p:nvSpPr>
          <p:cNvPr id="3" name="TextBox 2"/>
          <p:cNvSpPr txBox="1"/>
          <p:nvPr/>
        </p:nvSpPr>
        <p:spPr>
          <a:xfrm>
            <a:off x="304800" y="1828800"/>
            <a:ext cx="4038600" cy="3170099"/>
          </a:xfrm>
          <a:prstGeom prst="rect">
            <a:avLst/>
          </a:prstGeom>
          <a:noFill/>
        </p:spPr>
        <p:txBody>
          <a:bodyPr wrap="square" rtlCol="0">
            <a:spAutoFit/>
          </a:bodyPr>
          <a:lstStyle/>
          <a:p>
            <a:r>
              <a:rPr lang="bn-BD" sz="4000" dirty="0" smtClean="0">
                <a:latin typeface="NikoshBAN" pitchFamily="2" charset="0"/>
                <a:cs typeface="NikoshBAN" pitchFamily="2" charset="0"/>
              </a:rPr>
              <a:t>বিজ্ঞানের জটিল গবেষনার কাজ বিজ্ঞানীরা অতি সহজে করে ফেলতে পারেন আইসিটি ব্যবহার করে।</a:t>
            </a:r>
            <a:endParaRPr lang="en-US" sz="4000" dirty="0">
              <a:latin typeface="NikoshBAN" pitchFamily="2" charset="0"/>
              <a:cs typeface="NikoshBAN" pitchFamily="2" charset="0"/>
            </a:endParaRPr>
          </a:p>
        </p:txBody>
      </p:sp>
      <p:pic>
        <p:nvPicPr>
          <p:cNvPr id="4" name="Picture 3" descr="do-anti-gmo-researchers-use-science-publication-to-manipulate-the-press-e1348545485298-640x360.jpg"/>
          <p:cNvPicPr>
            <a:picLocks noChangeAspect="1"/>
          </p:cNvPicPr>
          <p:nvPr/>
        </p:nvPicPr>
        <p:blipFill>
          <a:blip r:embed="rId2"/>
          <a:stretch>
            <a:fillRect/>
          </a:stretch>
        </p:blipFill>
        <p:spPr>
          <a:xfrm>
            <a:off x="4724400" y="609600"/>
            <a:ext cx="4038600" cy="2667000"/>
          </a:xfrm>
          <a:prstGeom prst="rect">
            <a:avLst/>
          </a:prstGeom>
        </p:spPr>
      </p:pic>
      <p:pic>
        <p:nvPicPr>
          <p:cNvPr id="5" name="Picture 4" descr="Two-students-use-a-micros-007.jpg"/>
          <p:cNvPicPr>
            <a:picLocks noChangeAspect="1"/>
          </p:cNvPicPr>
          <p:nvPr/>
        </p:nvPicPr>
        <p:blipFill>
          <a:blip r:embed="rId3"/>
          <a:stretch>
            <a:fillRect/>
          </a:stretch>
        </p:blipFill>
        <p:spPr>
          <a:xfrm>
            <a:off x="4724400" y="3962400"/>
            <a:ext cx="4076700" cy="2514600"/>
          </a:xfrm>
          <a:prstGeom prst="rect">
            <a:avLst/>
          </a:prstGeom>
        </p:spPr>
      </p:pic>
      <p:sp>
        <p:nvSpPr>
          <p:cNvPr id="6" name="TextBox 5"/>
          <p:cNvSpPr txBox="1"/>
          <p:nvPr/>
        </p:nvSpPr>
        <p:spPr>
          <a:xfrm>
            <a:off x="4724400" y="0"/>
            <a:ext cx="4800600" cy="646331"/>
          </a:xfrm>
          <a:prstGeom prst="rect">
            <a:avLst/>
          </a:prstGeom>
          <a:noFill/>
        </p:spPr>
        <p:txBody>
          <a:bodyPr wrap="square" rtlCol="0">
            <a:spAutoFit/>
          </a:bodyPr>
          <a:lstStyle/>
          <a:p>
            <a:r>
              <a:rPr lang="bn-BD" sz="3600" dirty="0" smtClean="0">
                <a:latin typeface="NikoshBAN" pitchFamily="2" charset="0"/>
                <a:cs typeface="NikoshBAN" pitchFamily="2" charset="0"/>
              </a:rPr>
              <a:t>গবেষনার বিষয় : টমেটো</a:t>
            </a:r>
            <a:endParaRPr lang="en-US" sz="3600" dirty="0">
              <a:latin typeface="NikoshBAN" pitchFamily="2" charset="0"/>
              <a:cs typeface="NikoshBAN" pitchFamily="2" charset="0"/>
            </a:endParaRPr>
          </a:p>
        </p:txBody>
      </p:sp>
      <p:sp>
        <p:nvSpPr>
          <p:cNvPr id="7" name="TextBox 6"/>
          <p:cNvSpPr txBox="1"/>
          <p:nvPr/>
        </p:nvSpPr>
        <p:spPr>
          <a:xfrm>
            <a:off x="4800600" y="3276600"/>
            <a:ext cx="4343400" cy="646331"/>
          </a:xfrm>
          <a:prstGeom prst="rect">
            <a:avLst/>
          </a:prstGeom>
          <a:noFill/>
        </p:spPr>
        <p:txBody>
          <a:bodyPr wrap="square" rtlCol="0">
            <a:spAutoFit/>
          </a:bodyPr>
          <a:lstStyle/>
          <a:p>
            <a:r>
              <a:rPr lang="bn-BD" sz="3600" dirty="0" smtClean="0">
                <a:latin typeface="NikoshBAN" pitchFamily="2" charset="0"/>
                <a:cs typeface="NikoshBAN" pitchFamily="2" charset="0"/>
              </a:rPr>
              <a:t>২ জন ছাত্রী গবেষনা করছে</a:t>
            </a:r>
            <a:endParaRPr lang="en-US" sz="36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amond(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amond(in)">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heel(4)">
                                      <p:cBhvr>
                                        <p:cTn id="3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2895600" cy="707886"/>
          </a:xfrm>
          <a:prstGeom prst="rect">
            <a:avLst/>
          </a:prstGeom>
          <a:noFill/>
        </p:spPr>
        <p:txBody>
          <a:bodyPr wrap="square" rtlCol="0">
            <a:spAutoFit/>
          </a:bodyPr>
          <a:lstStyle/>
          <a:p>
            <a:r>
              <a:rPr lang="bn-BD" sz="4000" dirty="0" smtClean="0">
                <a:latin typeface="NikoshBAN" pitchFamily="2" charset="0"/>
                <a:cs typeface="NikoshBAN" pitchFamily="2" charset="0"/>
              </a:rPr>
              <a:t>কৃষি:</a:t>
            </a:r>
            <a:endParaRPr lang="en-US" sz="4000" dirty="0">
              <a:latin typeface="NikoshBAN" pitchFamily="2" charset="0"/>
              <a:cs typeface="NikoshBAN" pitchFamily="2" charset="0"/>
            </a:endParaRPr>
          </a:p>
        </p:txBody>
      </p:sp>
      <p:sp>
        <p:nvSpPr>
          <p:cNvPr id="3" name="TextBox 2"/>
          <p:cNvSpPr txBox="1"/>
          <p:nvPr/>
        </p:nvSpPr>
        <p:spPr>
          <a:xfrm>
            <a:off x="228600" y="1752600"/>
            <a:ext cx="3810000" cy="4524315"/>
          </a:xfrm>
          <a:prstGeom prst="rect">
            <a:avLst/>
          </a:prstGeom>
          <a:noFill/>
        </p:spPr>
        <p:txBody>
          <a:bodyPr wrap="square" rtlCol="0">
            <a:spAutoFit/>
          </a:bodyPr>
          <a:lstStyle/>
          <a:p>
            <a:r>
              <a:rPr lang="bn-BD" sz="3600" dirty="0" smtClean="0">
                <a:latin typeface="NikoshBAN" pitchFamily="2" charset="0"/>
                <a:cs typeface="NikoshBAN" pitchFamily="2" charset="0"/>
              </a:rPr>
              <a:t>কৃষি নির্ভর বাংলাদেশে আধুনিক উপায়ে চাষাবাদ করতে সহায়তা করছে আইসিটি । রেডিও.টেলিভিশন কৃষি বিষয়ক অনুষ্ঠান প্রচার করে</a:t>
            </a:r>
            <a:endParaRPr lang="en-US" sz="3600" dirty="0">
              <a:latin typeface="NikoshBAN" pitchFamily="2" charset="0"/>
              <a:cs typeface="NikoshBAN" pitchFamily="2" charset="0"/>
            </a:endParaRPr>
          </a:p>
        </p:txBody>
      </p:sp>
      <p:pic>
        <p:nvPicPr>
          <p:cNvPr id="4" name="Picture 3" descr="e-krishi-dot-com.jpg"/>
          <p:cNvPicPr>
            <a:picLocks noChangeAspect="1"/>
          </p:cNvPicPr>
          <p:nvPr/>
        </p:nvPicPr>
        <p:blipFill>
          <a:blip r:embed="rId2"/>
          <a:stretch>
            <a:fillRect/>
          </a:stretch>
        </p:blipFill>
        <p:spPr>
          <a:xfrm>
            <a:off x="4495800" y="2057400"/>
            <a:ext cx="4419600" cy="4191000"/>
          </a:xfrm>
          <a:prstGeom prst="rect">
            <a:avLst/>
          </a:prstGeom>
        </p:spPr>
      </p:pic>
      <p:sp>
        <p:nvSpPr>
          <p:cNvPr id="5" name="TextBox 4"/>
          <p:cNvSpPr txBox="1"/>
          <p:nvPr/>
        </p:nvSpPr>
        <p:spPr>
          <a:xfrm>
            <a:off x="4343400" y="609601"/>
            <a:ext cx="4800600" cy="1200329"/>
          </a:xfrm>
          <a:prstGeom prst="rect">
            <a:avLst/>
          </a:prstGeom>
          <a:noFill/>
        </p:spPr>
        <p:txBody>
          <a:bodyPr wrap="square" rtlCol="0">
            <a:spAutoFit/>
          </a:bodyPr>
          <a:lstStyle/>
          <a:p>
            <a:r>
              <a:rPr lang="bn-BD" sz="3600" dirty="0" smtClean="0"/>
              <a:t>ইন্টারনেটে কৃষি বিষয়ক ওয়েবসাইট</a:t>
            </a:r>
            <a:endParaRPr lang="en-US" sz="3600" dirty="0"/>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amond(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4)">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3886200" cy="707886"/>
          </a:xfrm>
          <a:prstGeom prst="rect">
            <a:avLst/>
          </a:prstGeom>
          <a:noFill/>
        </p:spPr>
        <p:txBody>
          <a:bodyPr wrap="square" rtlCol="0">
            <a:spAutoFit/>
          </a:bodyPr>
          <a:lstStyle/>
          <a:p>
            <a:r>
              <a:rPr lang="bn-BD" sz="4000" u="sng" dirty="0" smtClean="0">
                <a:latin typeface="NikoshBAN" pitchFamily="2" charset="0"/>
                <a:cs typeface="NikoshBAN" pitchFamily="2" charset="0"/>
              </a:rPr>
              <a:t>পরিবেশ ও আবহাওয়া :</a:t>
            </a:r>
            <a:endParaRPr lang="en-US" sz="4000" u="sng" dirty="0">
              <a:latin typeface="NikoshBAN" pitchFamily="2" charset="0"/>
              <a:cs typeface="NikoshBAN" pitchFamily="2" charset="0"/>
            </a:endParaRPr>
          </a:p>
        </p:txBody>
      </p:sp>
      <p:sp>
        <p:nvSpPr>
          <p:cNvPr id="3" name="TextBox 2"/>
          <p:cNvSpPr txBox="1"/>
          <p:nvPr/>
        </p:nvSpPr>
        <p:spPr>
          <a:xfrm>
            <a:off x="762000" y="1828800"/>
            <a:ext cx="3733800" cy="3170099"/>
          </a:xfrm>
          <a:prstGeom prst="rect">
            <a:avLst/>
          </a:prstGeom>
          <a:noFill/>
        </p:spPr>
        <p:txBody>
          <a:bodyPr wrap="square" rtlCol="0">
            <a:spAutoFit/>
          </a:bodyPr>
          <a:lstStyle/>
          <a:p>
            <a:r>
              <a:rPr lang="bn-BD" sz="4000" dirty="0" smtClean="0">
                <a:latin typeface="NikoshBAN" pitchFamily="2" charset="0"/>
                <a:cs typeface="NikoshBAN" pitchFamily="2" charset="0"/>
              </a:rPr>
              <a:t>পরিবেশ সম্পর্কিত তথ্য ও আবহোয়ার পূর্বাভাস জানা  যায় আইসিটি ব্যবহার করে</a:t>
            </a:r>
            <a:endParaRPr lang="en-US" sz="4000" dirty="0">
              <a:latin typeface="NikoshBAN" pitchFamily="2" charset="0"/>
              <a:cs typeface="NikoshBAN" pitchFamily="2" charset="0"/>
            </a:endParaRPr>
          </a:p>
        </p:txBody>
      </p:sp>
      <p:pic>
        <p:nvPicPr>
          <p:cNvPr id="4" name="Picture 3" descr="6a00d8341bf7f753ef00e54f2dfd3c8833-800wi.jpg"/>
          <p:cNvPicPr>
            <a:picLocks noChangeAspect="1"/>
          </p:cNvPicPr>
          <p:nvPr/>
        </p:nvPicPr>
        <p:blipFill>
          <a:blip r:embed="rId2"/>
          <a:stretch>
            <a:fillRect/>
          </a:stretch>
        </p:blipFill>
        <p:spPr>
          <a:xfrm>
            <a:off x="4648200" y="2133600"/>
            <a:ext cx="4267200" cy="4038600"/>
          </a:xfrm>
          <a:prstGeom prst="rect">
            <a:avLst/>
          </a:prstGeom>
        </p:spPr>
      </p:pic>
      <p:sp>
        <p:nvSpPr>
          <p:cNvPr id="5" name="TextBox 4"/>
          <p:cNvSpPr txBox="1"/>
          <p:nvPr/>
        </p:nvSpPr>
        <p:spPr>
          <a:xfrm>
            <a:off x="4648200" y="533400"/>
            <a:ext cx="4495800" cy="1323439"/>
          </a:xfrm>
          <a:prstGeom prst="rect">
            <a:avLst/>
          </a:prstGeom>
          <a:noFill/>
        </p:spPr>
        <p:txBody>
          <a:bodyPr wrap="square" rtlCol="0">
            <a:spAutoFit/>
          </a:bodyPr>
          <a:lstStyle/>
          <a:p>
            <a:pPr algn="ctr"/>
            <a:r>
              <a:rPr lang="bn-BD" sz="4000" dirty="0" smtClean="0">
                <a:latin typeface="NikoshBAN" pitchFamily="2" charset="0"/>
                <a:cs typeface="NikoshBAN" pitchFamily="2" charset="0"/>
              </a:rPr>
              <a:t>উপগ্রহ থেকে পাওয়া ঘূর্ণিঝড়ের ছবি</a:t>
            </a:r>
            <a:endParaRPr lang="en-US" sz="40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amond(in)">
                                      <p:cBhvr>
                                        <p:cTn id="20" dur="2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4)">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1752600" cy="707886"/>
          </a:xfrm>
          <a:prstGeom prst="rect">
            <a:avLst/>
          </a:prstGeom>
        </p:spPr>
        <p:txBody>
          <a:bodyPr wrap="square">
            <a:spAutoFit/>
          </a:bodyPr>
          <a:lstStyle/>
          <a:p>
            <a:r>
              <a:rPr lang="bn-BD" sz="4000" u="sng" dirty="0" smtClean="0">
                <a:latin typeface="NikoshBAN" pitchFamily="2" charset="0"/>
                <a:cs typeface="NikoshBAN" pitchFamily="2" charset="0"/>
              </a:rPr>
              <a:t>ব্যাংক</a:t>
            </a:r>
            <a:endParaRPr lang="en-US" sz="4000" dirty="0"/>
          </a:p>
        </p:txBody>
      </p:sp>
      <p:pic>
        <p:nvPicPr>
          <p:cNvPr id="3" name="Picture 2" descr="ATM-1.jpg"/>
          <p:cNvPicPr>
            <a:picLocks noChangeAspect="1"/>
          </p:cNvPicPr>
          <p:nvPr/>
        </p:nvPicPr>
        <p:blipFill>
          <a:blip r:embed="rId2"/>
          <a:stretch>
            <a:fillRect/>
          </a:stretch>
        </p:blipFill>
        <p:spPr>
          <a:xfrm>
            <a:off x="5029200" y="914400"/>
            <a:ext cx="2895600" cy="2737658"/>
          </a:xfrm>
          <a:prstGeom prst="rect">
            <a:avLst/>
          </a:prstGeom>
        </p:spPr>
      </p:pic>
      <p:sp>
        <p:nvSpPr>
          <p:cNvPr id="4" name="TextBox 3"/>
          <p:cNvSpPr txBox="1"/>
          <p:nvPr/>
        </p:nvSpPr>
        <p:spPr>
          <a:xfrm>
            <a:off x="762000" y="1752600"/>
            <a:ext cx="3505200" cy="4524315"/>
          </a:xfrm>
          <a:prstGeom prst="rect">
            <a:avLst/>
          </a:prstGeom>
          <a:noFill/>
        </p:spPr>
        <p:txBody>
          <a:bodyPr wrap="square" rtlCol="0">
            <a:spAutoFit/>
          </a:bodyPr>
          <a:lstStyle/>
          <a:p>
            <a:r>
              <a:rPr lang="bn-BD" sz="3600" dirty="0" smtClean="0">
                <a:latin typeface="NikoshBAN" pitchFamily="2" charset="0"/>
                <a:cs typeface="NikoshBAN" pitchFamily="2" charset="0"/>
              </a:rPr>
              <a:t>ব্যাংকের সকল ধরনের লেনদেনে বর্তমানে আইসিটি ব্যবহৃত হয়। যেখানে </a:t>
            </a:r>
            <a:r>
              <a:rPr lang="en-US" sz="3600" dirty="0" smtClean="0">
                <a:latin typeface="NikoshBAN" pitchFamily="2" charset="0"/>
                <a:cs typeface="NikoshBAN" pitchFamily="2" charset="0"/>
              </a:rPr>
              <a:t>ATM </a:t>
            </a:r>
            <a:r>
              <a:rPr lang="bn-BD" sz="3600" dirty="0" smtClean="0">
                <a:latin typeface="NikoshBAN" pitchFamily="2" charset="0"/>
                <a:cs typeface="NikoshBAN" pitchFamily="2" charset="0"/>
              </a:rPr>
              <a:t>মেশিন আছে সেখানে দিনরাত ২৪ ঘণ্টার যেকোন সময় টাকা তোলা য়ায়</a:t>
            </a:r>
            <a:endParaRPr lang="en-US" sz="3600" dirty="0">
              <a:latin typeface="NikoshBAN" pitchFamily="2" charset="0"/>
              <a:cs typeface="NikoshBAN" pitchFamily="2" charset="0"/>
            </a:endParaRPr>
          </a:p>
        </p:txBody>
      </p:sp>
      <p:sp>
        <p:nvSpPr>
          <p:cNvPr id="5" name="TextBox 4"/>
          <p:cNvSpPr txBox="1"/>
          <p:nvPr/>
        </p:nvSpPr>
        <p:spPr>
          <a:xfrm>
            <a:off x="5105400" y="152400"/>
            <a:ext cx="2971800" cy="707886"/>
          </a:xfrm>
          <a:prstGeom prst="rect">
            <a:avLst/>
          </a:prstGeom>
          <a:noFill/>
        </p:spPr>
        <p:txBody>
          <a:bodyPr wrap="square" rtlCol="0">
            <a:spAutoFit/>
          </a:bodyPr>
          <a:lstStyle/>
          <a:p>
            <a:r>
              <a:rPr lang="en-US" sz="4000" dirty="0" smtClean="0">
                <a:latin typeface="NikoshBAN" pitchFamily="2" charset="0"/>
                <a:cs typeface="NikoshBAN" pitchFamily="2" charset="0"/>
              </a:rPr>
              <a:t>ATM </a:t>
            </a:r>
            <a:r>
              <a:rPr lang="bn-BD" sz="4000" dirty="0" smtClean="0">
                <a:latin typeface="NikoshBAN" pitchFamily="2" charset="0"/>
                <a:cs typeface="NikoshBAN" pitchFamily="2" charset="0"/>
              </a:rPr>
              <a:t> মেশিন</a:t>
            </a:r>
            <a:endParaRPr lang="en-US" sz="4000" dirty="0">
              <a:latin typeface="NikoshBAN" pitchFamily="2" charset="0"/>
              <a:cs typeface="NikoshBAN" pitchFamily="2" charset="0"/>
            </a:endParaRPr>
          </a:p>
        </p:txBody>
      </p:sp>
      <p:pic>
        <p:nvPicPr>
          <p:cNvPr id="6" name="Picture 5" descr="ATM-Machine2.jpg"/>
          <p:cNvPicPr>
            <a:picLocks noChangeAspect="1"/>
          </p:cNvPicPr>
          <p:nvPr/>
        </p:nvPicPr>
        <p:blipFill>
          <a:blip r:embed="rId3"/>
          <a:stretch>
            <a:fillRect/>
          </a:stretch>
        </p:blipFill>
        <p:spPr>
          <a:xfrm>
            <a:off x="5029200" y="3962400"/>
            <a:ext cx="2895600" cy="2542478"/>
          </a:xfrm>
          <a:prstGeom prst="rect">
            <a:avLst/>
          </a:prstGeom>
        </p:spPr>
      </p:pic>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4)">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43200" y="609600"/>
            <a:ext cx="4114800" cy="914400"/>
          </a:xfrm>
          <a:prstGeom prst="roundRect">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0000"/>
                </a:solidFill>
                <a:latin typeface="NikoshBAN" pitchFamily="2" charset="0"/>
                <a:cs typeface="NikoshBAN" pitchFamily="2" charset="0"/>
              </a:rPr>
              <a:t>একক কাজ</a:t>
            </a:r>
            <a:endParaRPr lang="en-US" sz="6600" dirty="0">
              <a:solidFill>
                <a:srgbClr val="FF0000"/>
              </a:solidFill>
              <a:latin typeface="NikoshBAN" pitchFamily="2" charset="0"/>
              <a:cs typeface="NikoshBAN" pitchFamily="2" charset="0"/>
            </a:endParaRPr>
          </a:p>
        </p:txBody>
      </p:sp>
      <p:sp>
        <p:nvSpPr>
          <p:cNvPr id="4" name="TextBox 3"/>
          <p:cNvSpPr txBox="1"/>
          <p:nvPr/>
        </p:nvSpPr>
        <p:spPr>
          <a:xfrm>
            <a:off x="1600200" y="1905000"/>
            <a:ext cx="6781800" cy="2554545"/>
          </a:xfrm>
          <a:prstGeom prst="rect">
            <a:avLst/>
          </a:prstGeom>
          <a:noFill/>
        </p:spPr>
        <p:txBody>
          <a:bodyPr wrap="square" rtlCol="0">
            <a:spAutoFit/>
          </a:bodyPr>
          <a:lstStyle/>
          <a:p>
            <a:pPr marL="342900" indent="-342900">
              <a:buAutoNum type="arabicPeriod"/>
            </a:pPr>
            <a:r>
              <a:rPr lang="bn-BD" sz="4000" dirty="0" smtClean="0">
                <a:latin typeface="NikoshBAN" pitchFamily="2" charset="0"/>
                <a:cs typeface="NikoshBAN" pitchFamily="2" charset="0"/>
              </a:rPr>
              <a:t>চিকিৎসা ক্ষেত্রে ব্যবহৃত ২টি আইসিটি যন্ত্রপাতির নাম লিখ।</a:t>
            </a:r>
          </a:p>
          <a:p>
            <a:pPr marL="342900" indent="-342900"/>
            <a:r>
              <a:rPr lang="bn-BD" sz="4000" dirty="0" smtClean="0">
                <a:latin typeface="NikoshBAN" pitchFamily="2" charset="0"/>
                <a:cs typeface="NikoshBAN" pitchFamily="2" charset="0"/>
              </a:rPr>
              <a:t>২. কোন মেশিন দ্বারা ব্যাংক থেকে ২৪ ঘণ্টা টাকা তোলা যায় ।</a:t>
            </a:r>
            <a:endParaRPr lang="en-US" sz="40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2000" fill="hold"/>
                                        <p:tgtEl>
                                          <p:spTgt spid="4"/>
                                        </p:tgtEl>
                                        <p:attrNameLst>
                                          <p:attrName>ppt_w</p:attrName>
                                        </p:attrNameLst>
                                      </p:cBhvr>
                                      <p:tavLst>
                                        <p:tav tm="0">
                                          <p:val>
                                            <p:fltVal val="0"/>
                                          </p:val>
                                        </p:tav>
                                        <p:tav tm="100000">
                                          <p:val>
                                            <p:strVal val="#ppt_w"/>
                                          </p:val>
                                        </p:tav>
                                      </p:tavLst>
                                    </p:anim>
                                    <p:anim calcmode="lin" valueType="num">
                                      <p:cBhvr>
                                        <p:cTn id="16" dur="2000" fill="hold"/>
                                        <p:tgtEl>
                                          <p:spTgt spid="4"/>
                                        </p:tgtEl>
                                        <p:attrNameLst>
                                          <p:attrName>ppt_h</p:attrName>
                                        </p:attrNameLst>
                                      </p:cBhvr>
                                      <p:tavLst>
                                        <p:tav tm="0">
                                          <p:val>
                                            <p:fltVal val="0"/>
                                          </p:val>
                                        </p:tav>
                                        <p:tav tm="100000">
                                          <p:val>
                                            <p:strVal val="#ppt_h"/>
                                          </p:val>
                                        </p:tav>
                                      </p:tavLst>
                                    </p:anim>
                                    <p:anim calcmode="lin" valueType="num">
                                      <p:cBhvr>
                                        <p:cTn id="17"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Right Arrow 2"/>
          <p:cNvSpPr/>
          <p:nvPr/>
        </p:nvSpPr>
        <p:spPr>
          <a:xfrm>
            <a:off x="2667000" y="228600"/>
            <a:ext cx="4267200" cy="1828800"/>
          </a:xfrm>
          <a:prstGeom prst="leftRightArrow">
            <a:avLst/>
          </a:prstGeom>
          <a:solidFill>
            <a:schemeClr val="accent2">
              <a:lumMod val="75000"/>
            </a:scheme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rgbClr val="002060"/>
                </a:solidFill>
                <a:latin typeface="NikoshBAN" pitchFamily="2" charset="0"/>
                <a:cs typeface="NikoshBAN" pitchFamily="2" charset="0"/>
              </a:rPr>
              <a:t>দলীয়  কাজ</a:t>
            </a:r>
            <a:endParaRPr lang="en-US" sz="4000" b="1" dirty="0">
              <a:solidFill>
                <a:srgbClr val="002060"/>
              </a:solidFill>
              <a:latin typeface="NikoshBAN" pitchFamily="2" charset="0"/>
              <a:cs typeface="NikoshBAN" pitchFamily="2" charset="0"/>
            </a:endParaRPr>
          </a:p>
        </p:txBody>
      </p:sp>
      <p:sp>
        <p:nvSpPr>
          <p:cNvPr id="5" name="Vertical Scroll 4"/>
          <p:cNvSpPr/>
          <p:nvPr/>
        </p:nvSpPr>
        <p:spPr>
          <a:xfrm>
            <a:off x="1143000" y="2667000"/>
            <a:ext cx="7162800" cy="3810000"/>
          </a:xfrm>
          <a:prstGeom prst="verticalScroll">
            <a:avLst/>
          </a:prstGeom>
          <a:solidFill>
            <a:schemeClr val="bg2">
              <a:lumMod val="75000"/>
            </a:schemeClr>
          </a:solidFill>
          <a:ln>
            <a:solidFill>
              <a:srgbClr val="33C6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bn-BD" sz="4400" dirty="0" smtClean="0">
                <a:latin typeface="NikoshBAN" pitchFamily="2" charset="0"/>
                <a:cs typeface="NikoshBAN" pitchFamily="2" charset="0"/>
              </a:rPr>
              <a:t>তোমাদের দেখা ২ টি কৃষি প্রযুক্তির নাম লিখ ।</a:t>
            </a: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2819400" y="0"/>
            <a:ext cx="3124200" cy="1371600"/>
          </a:xfrm>
          <a:prstGeom prst="flowChartPunchedTape">
            <a:avLst/>
          </a:prstGeom>
          <a:solidFill>
            <a:srgbClr val="EE5A5A"/>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latin typeface="NikoshBAN" pitchFamily="2" charset="0"/>
                <a:cs typeface="NikoshBAN" pitchFamily="2" charset="0"/>
              </a:rPr>
              <a:t>মূল্যায়ন</a:t>
            </a:r>
            <a:endParaRPr lang="en-US" sz="6600" dirty="0">
              <a:latin typeface="NikoshBAN" pitchFamily="2" charset="0"/>
              <a:cs typeface="NikoshBAN" pitchFamily="2" charset="0"/>
            </a:endParaRPr>
          </a:p>
        </p:txBody>
      </p:sp>
      <p:sp>
        <p:nvSpPr>
          <p:cNvPr id="3" name="Bevel 2"/>
          <p:cNvSpPr/>
          <p:nvPr/>
        </p:nvSpPr>
        <p:spPr>
          <a:xfrm>
            <a:off x="914400" y="1676400"/>
            <a:ext cx="7543800" cy="4572000"/>
          </a:xfrm>
          <a:prstGeom prst="bevel">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7300" lvl="2" indent="-342900"/>
            <a:r>
              <a:rPr lang="bn-BD" sz="4000" dirty="0" smtClean="0">
                <a:solidFill>
                  <a:schemeClr val="bg1"/>
                </a:solidFill>
                <a:latin typeface="NikoshBAN" pitchFamily="2" charset="0"/>
                <a:cs typeface="NikoshBAN" pitchFamily="2" charset="0"/>
              </a:rPr>
              <a:t>১. ব্যক্তিগত যোগাযোগে সবচেয়ে বেশি ব্যবহৃত হয় কোনটি?</a:t>
            </a:r>
          </a:p>
          <a:p>
            <a:pPr marL="1257300" lvl="2" indent="-342900"/>
            <a:r>
              <a:rPr lang="bn-BD" sz="4000" dirty="0" smtClean="0">
                <a:solidFill>
                  <a:schemeClr val="bg1"/>
                </a:solidFill>
                <a:latin typeface="NikoshBAN" pitchFamily="2" charset="0"/>
                <a:cs typeface="NikoshBAN" pitchFamily="2" charset="0"/>
              </a:rPr>
              <a:t>২.আইসিটি ব্যবহারের ২টি ক্ষেত্রের নাম বল?</a:t>
            </a:r>
            <a:endParaRPr lang="en-US" sz="4000" dirty="0">
              <a:solidFill>
                <a:schemeClr val="bg1"/>
              </a:solidFill>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style.rotation</p:attrName>
                                        </p:attrNameLst>
                                      </p:cBhvr>
                                      <p:tavLst>
                                        <p:tav tm="0">
                                          <p:val>
                                            <p:fltVal val="720"/>
                                          </p:val>
                                        </p:tav>
                                        <p:tav tm="100000">
                                          <p:val>
                                            <p:fltVal val="0"/>
                                          </p:val>
                                        </p:tav>
                                      </p:tavLst>
                                    </p:anim>
                                    <p:anim calcmode="lin" valueType="num">
                                      <p:cBhvr>
                                        <p:cTn id="17" dur="2000" fill="hold"/>
                                        <p:tgtEl>
                                          <p:spTgt spid="3"/>
                                        </p:tgtEl>
                                        <p:attrNameLst>
                                          <p:attrName>ppt_h</p:attrName>
                                        </p:attrNameLst>
                                      </p:cBhvr>
                                      <p:tavLst>
                                        <p:tav tm="0">
                                          <p:val>
                                            <p:fltVal val="0"/>
                                          </p:val>
                                        </p:tav>
                                        <p:tav tm="100000">
                                          <p:val>
                                            <p:strVal val="#ppt_h"/>
                                          </p:val>
                                        </p:tav>
                                      </p:tavLst>
                                    </p:anim>
                                    <p:anim calcmode="lin" valueType="num">
                                      <p:cBhvr>
                                        <p:cTn id="18" dur="2000" fill="hold"/>
                                        <p:tgtEl>
                                          <p:spTgt spid="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5600" y="457200"/>
            <a:ext cx="3581400" cy="923330"/>
          </a:xfrm>
          <a:prstGeom prst="rect">
            <a:avLst/>
          </a:prstGeom>
          <a:ln w="57150">
            <a:solidFill>
              <a:srgbClr val="0070C0"/>
            </a:solidFill>
          </a:ln>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bn-BD" sz="5400" dirty="0" smtClean="0">
                <a:solidFill>
                  <a:srgbClr val="FF0000"/>
                </a:solidFill>
                <a:latin typeface="NikoshBAN" pitchFamily="2" charset="0"/>
                <a:cs typeface="NikoshBAN" pitchFamily="2" charset="0"/>
              </a:rPr>
              <a:t>বাড়ির কাজ</a:t>
            </a:r>
            <a:endParaRPr lang="en-US" sz="5400" dirty="0">
              <a:solidFill>
                <a:srgbClr val="FF0000"/>
              </a:solidFill>
              <a:latin typeface="NikoshBAN" pitchFamily="2" charset="0"/>
              <a:cs typeface="NikoshBAN" pitchFamily="2" charset="0"/>
            </a:endParaRPr>
          </a:p>
        </p:txBody>
      </p:sp>
      <p:sp>
        <p:nvSpPr>
          <p:cNvPr id="5" name="Flowchart: Internal Storage 4"/>
          <p:cNvSpPr/>
          <p:nvPr/>
        </p:nvSpPr>
        <p:spPr>
          <a:xfrm>
            <a:off x="1676400" y="2286000"/>
            <a:ext cx="6248400" cy="3886200"/>
          </a:xfrm>
          <a:prstGeom prst="flowChartInternalStorage">
            <a:avLst/>
          </a:prstGeom>
          <a:solidFill>
            <a:schemeClr val="accent4">
              <a:lumMod val="75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১. উপরে উল্লেখিত ক্ষেত্রগুলো ছাড়া আরো কোন কোন ক্ষেত্রে আইসিটি ব্যবহৃত হয় তা লিখবে।</a:t>
            </a:r>
            <a:endParaRPr lang="en-US" sz="40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3733800" cy="990600"/>
          </a:xfrm>
        </p:spPr>
        <p:txBody>
          <a:bodyPr>
            <a:normAutofit fontScale="90000"/>
          </a:bodyPr>
          <a:lstStyle/>
          <a:p>
            <a:r>
              <a:rPr lang="bn-BD" sz="7200" dirty="0" smtClean="0">
                <a:solidFill>
                  <a:srgbClr val="FF0000"/>
                </a:solidFill>
                <a:latin typeface="NikoshBAN" pitchFamily="2" charset="0"/>
                <a:cs typeface="NikoshBAN" pitchFamily="2" charset="0"/>
              </a:rPr>
              <a:t>পরিচিতি</a:t>
            </a:r>
            <a:endParaRPr lang="en-US" sz="7200" dirty="0">
              <a:solidFill>
                <a:srgbClr val="FF0000"/>
              </a:solidFill>
              <a:latin typeface="NikoshBAN" pitchFamily="2" charset="0"/>
              <a:cs typeface="NikoshBAN" pitchFamily="2" charset="0"/>
            </a:endParaRPr>
          </a:p>
        </p:txBody>
      </p:sp>
      <p:sp>
        <p:nvSpPr>
          <p:cNvPr id="4" name="TextBox 3"/>
          <p:cNvSpPr txBox="1"/>
          <p:nvPr/>
        </p:nvSpPr>
        <p:spPr>
          <a:xfrm>
            <a:off x="3124200" y="1981200"/>
            <a:ext cx="4800600" cy="369332"/>
          </a:xfrm>
          <a:prstGeom prst="rect">
            <a:avLst/>
          </a:prstGeom>
          <a:noFill/>
        </p:spPr>
        <p:txBody>
          <a:bodyPr wrap="square" rtlCol="0">
            <a:spAutoFit/>
          </a:bodyPr>
          <a:lstStyle/>
          <a:p>
            <a:endParaRPr lang="en-US" dirty="0"/>
          </a:p>
        </p:txBody>
      </p:sp>
      <p:sp>
        <p:nvSpPr>
          <p:cNvPr id="5" name="TextBox 4"/>
          <p:cNvSpPr txBox="1"/>
          <p:nvPr/>
        </p:nvSpPr>
        <p:spPr>
          <a:xfrm>
            <a:off x="609600" y="1066800"/>
            <a:ext cx="7010400" cy="2308324"/>
          </a:xfrm>
          <a:prstGeom prst="rect">
            <a:avLst/>
          </a:prstGeom>
          <a:noFill/>
        </p:spPr>
        <p:txBody>
          <a:bodyPr wrap="square" rtlCol="0">
            <a:spAutoFit/>
          </a:bodyPr>
          <a:lstStyle/>
          <a:p>
            <a:pPr algn="ctr"/>
            <a:r>
              <a:rPr lang="en-US" sz="3600" dirty="0" smtClean="0">
                <a:solidFill>
                  <a:srgbClr val="FFC000"/>
                </a:solidFill>
                <a:latin typeface="SutonnySushreeMJ" pitchFamily="2" charset="0"/>
                <a:cs typeface="SutonnySushreeMJ" pitchFamily="2" charset="0"/>
              </a:rPr>
              <a:t>‡</a:t>
            </a:r>
            <a:r>
              <a:rPr lang="en-US" sz="3600" dirty="0" err="1" smtClean="0">
                <a:solidFill>
                  <a:srgbClr val="FFC000"/>
                </a:solidFill>
                <a:latin typeface="SutonnySushreeMJ" pitchFamily="2" charset="0"/>
                <a:cs typeface="SutonnySushreeMJ" pitchFamily="2" charset="0"/>
              </a:rPr>
              <a:t>gvt</a:t>
            </a:r>
            <a:r>
              <a:rPr lang="en-US" sz="3600" dirty="0" smtClean="0">
                <a:solidFill>
                  <a:srgbClr val="FFC000"/>
                </a:solidFill>
                <a:latin typeface="SutonnySushreeMJ" pitchFamily="2" charset="0"/>
                <a:cs typeface="SutonnySushreeMJ" pitchFamily="2" charset="0"/>
              </a:rPr>
              <a:t> </a:t>
            </a:r>
            <a:r>
              <a:rPr lang="en-US" sz="3600" dirty="0" err="1" smtClean="0">
                <a:solidFill>
                  <a:srgbClr val="FFC000"/>
                </a:solidFill>
                <a:latin typeface="SutonnySushreeMJ" pitchFamily="2" charset="0"/>
                <a:cs typeface="SutonnySushreeMJ" pitchFamily="2" charset="0"/>
              </a:rPr>
              <a:t>byyi</a:t>
            </a:r>
            <a:r>
              <a:rPr lang="en-US" sz="3600" dirty="0" smtClean="0">
                <a:solidFill>
                  <a:srgbClr val="FFC000"/>
                </a:solidFill>
                <a:latin typeface="SutonnySushreeMJ" pitchFamily="2" charset="0"/>
                <a:cs typeface="SutonnySushreeMJ" pitchFamily="2" charset="0"/>
              </a:rPr>
              <a:t> </a:t>
            </a:r>
            <a:r>
              <a:rPr lang="en-US" sz="3600" dirty="0" smtClean="0">
                <a:solidFill>
                  <a:srgbClr val="FFC000"/>
                </a:solidFill>
                <a:latin typeface="SutonnySushreeMJ" pitchFamily="2" charset="0"/>
                <a:cs typeface="SutonnySushreeMJ" pitchFamily="2" charset="0"/>
              </a:rPr>
              <a:t>†</a:t>
            </a:r>
            <a:r>
              <a:rPr lang="en-US" sz="3600" dirty="0" err="1" smtClean="0">
                <a:solidFill>
                  <a:srgbClr val="FFC000"/>
                </a:solidFill>
                <a:latin typeface="SutonnySushreeMJ" pitchFamily="2" charset="0"/>
                <a:cs typeface="SutonnySushreeMJ" pitchFamily="2" charset="0"/>
              </a:rPr>
              <a:t>nv‡mb</a:t>
            </a:r>
            <a:r>
              <a:rPr lang="en-US" sz="3600" dirty="0">
                <a:solidFill>
                  <a:srgbClr val="FFC000"/>
                </a:solidFill>
                <a:latin typeface="SutonnySushreeMJ" pitchFamily="2" charset="0"/>
                <a:cs typeface="SutonnySushreeMJ" pitchFamily="2" charset="0"/>
              </a:rPr>
              <a:t> </a:t>
            </a:r>
            <a:r>
              <a:rPr lang="en-US" sz="3600" dirty="0" smtClean="0">
                <a:solidFill>
                  <a:srgbClr val="FFC000"/>
                </a:solidFill>
                <a:latin typeface="SutonnySushreeMJ" pitchFamily="2" charset="0"/>
                <a:cs typeface="SutonnySushreeMJ" pitchFamily="2" charset="0"/>
              </a:rPr>
              <a:t>†mL</a:t>
            </a:r>
          </a:p>
          <a:p>
            <a:pPr algn="ctr"/>
            <a:r>
              <a:rPr lang="en-US" sz="3200" dirty="0" smtClean="0">
                <a:solidFill>
                  <a:srgbClr val="FFC000"/>
                </a:solidFill>
                <a:latin typeface="NikoshBAN" pitchFamily="2" charset="0"/>
                <a:cs typeface="NikoshBAN" pitchFamily="2" charset="0"/>
              </a:rPr>
              <a:t>  </a:t>
            </a:r>
            <a:r>
              <a:rPr lang="bn-BD" sz="3200" dirty="0" smtClean="0">
                <a:solidFill>
                  <a:srgbClr val="FFC000"/>
                </a:solidFill>
                <a:latin typeface="NikoshBAN" pitchFamily="2" charset="0"/>
                <a:cs typeface="NikoshBAN" pitchFamily="2" charset="0"/>
              </a:rPr>
              <a:t>ইন্সট্রাক্টর(কম্পিউটার</a:t>
            </a:r>
            <a:r>
              <a:rPr lang="bn-BD" sz="3200" dirty="0">
                <a:solidFill>
                  <a:srgbClr val="FFC000"/>
                </a:solidFill>
                <a:latin typeface="NikoshBAN" pitchFamily="2" charset="0"/>
                <a:cs typeface="NikoshBAN" pitchFamily="2" charset="0"/>
              </a:rPr>
              <a:t>) </a:t>
            </a:r>
            <a:endParaRPr lang="en-US" sz="3200" dirty="0" smtClean="0">
              <a:latin typeface="SutonnySushreeMJ" pitchFamily="2" charset="0"/>
              <a:cs typeface="SutonnySushreeMJ" pitchFamily="2" charset="0"/>
            </a:endParaRPr>
          </a:p>
          <a:p>
            <a:r>
              <a:rPr lang="en-US" sz="3600" dirty="0" smtClean="0">
                <a:solidFill>
                  <a:srgbClr val="FFFF00"/>
                </a:solidFill>
                <a:latin typeface="SutonnyMJ" pitchFamily="2" charset="0"/>
                <a:cs typeface="SutonnyMJ" pitchFamily="2" charset="0"/>
              </a:rPr>
              <a:t>Uv½vBj</a:t>
            </a:r>
            <a:r>
              <a:rPr lang="bn-BD" sz="3200" dirty="0" smtClean="0">
                <a:solidFill>
                  <a:srgbClr val="FFFF00"/>
                </a:solidFill>
                <a:latin typeface="NikoshBAN" pitchFamily="2" charset="0"/>
                <a:cs typeface="NikoshBAN" pitchFamily="2" charset="0"/>
              </a:rPr>
              <a:t> </a:t>
            </a:r>
            <a:r>
              <a:rPr lang="bn-BD" sz="3200" dirty="0" smtClean="0">
                <a:solidFill>
                  <a:srgbClr val="FFFF00"/>
                </a:solidFill>
                <a:latin typeface="NikoshBAN" pitchFamily="2" charset="0"/>
                <a:cs typeface="NikoshBAN" pitchFamily="2" charset="0"/>
              </a:rPr>
              <a:t>টেকনিক্যাল স্কুল ও </a:t>
            </a:r>
            <a:r>
              <a:rPr lang="bn-BD" sz="3200" dirty="0" smtClean="0">
                <a:solidFill>
                  <a:srgbClr val="FFFF00"/>
                </a:solidFill>
                <a:latin typeface="NikoshBAN" pitchFamily="2" charset="0"/>
                <a:cs typeface="NikoshBAN" pitchFamily="2" charset="0"/>
              </a:rPr>
              <a:t>কলেজ</a:t>
            </a:r>
            <a:r>
              <a:rPr lang="en-US" sz="3200" dirty="0" smtClean="0">
                <a:solidFill>
                  <a:srgbClr val="FFFF00"/>
                </a:solidFill>
                <a:latin typeface="NikoshBAN" pitchFamily="2" charset="0"/>
                <a:cs typeface="NikoshBAN" pitchFamily="2" charset="0"/>
              </a:rPr>
              <a:t>, </a:t>
            </a:r>
            <a:r>
              <a:rPr lang="en-US" sz="3200" dirty="0" smtClean="0">
                <a:solidFill>
                  <a:srgbClr val="FFFF00"/>
                </a:solidFill>
                <a:latin typeface="SutonnyMJ" pitchFamily="2" charset="0"/>
                <a:cs typeface="SutonnyMJ" pitchFamily="2" charset="0"/>
              </a:rPr>
              <a:t>Uv½vBj</a:t>
            </a:r>
            <a:r>
              <a:rPr lang="en-US" sz="3200" dirty="0" smtClean="0">
                <a:solidFill>
                  <a:srgbClr val="FFFF00"/>
                </a:solidFill>
                <a:latin typeface="NikoshBAN" pitchFamily="2" charset="0"/>
                <a:cs typeface="NikoshBAN" pitchFamily="2" charset="0"/>
              </a:rPr>
              <a:t> </a:t>
            </a:r>
            <a:endParaRPr lang="bn-BD" sz="3200" dirty="0" smtClean="0">
              <a:solidFill>
                <a:srgbClr val="FFFF00"/>
              </a:solidFill>
              <a:latin typeface="NikoshBAN" pitchFamily="2" charset="0"/>
              <a:cs typeface="NikoshBAN" pitchFamily="2" charset="0"/>
            </a:endParaRPr>
          </a:p>
          <a:p>
            <a:r>
              <a:rPr lang="bn-BD" sz="4000" dirty="0" smtClean="0">
                <a:solidFill>
                  <a:srgbClr val="FFFF00"/>
                </a:solidFill>
                <a:latin typeface="NikoshBAN" pitchFamily="2" charset="0"/>
                <a:cs typeface="NikoshBAN" pitchFamily="2" charset="0"/>
              </a:rPr>
              <a:t> </a:t>
            </a:r>
            <a:endParaRPr lang="en-US" sz="4000" dirty="0">
              <a:solidFill>
                <a:srgbClr val="FFFF00"/>
              </a:solidFill>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 calcmode="lin" valueType="num">
                                      <p:cBhvr>
                                        <p:cTn id="17" dur="500" fill="hold"/>
                                        <p:tgtEl>
                                          <p:spTgt spid="5"/>
                                        </p:tgtEl>
                                        <p:attrNameLst>
                                          <p:attrName>style.rotation</p:attrName>
                                        </p:attrNameLst>
                                      </p:cBhvr>
                                      <p:tavLst>
                                        <p:tav tm="0">
                                          <p:val>
                                            <p:fltVal val="360"/>
                                          </p:val>
                                        </p:tav>
                                        <p:tav tm="100000">
                                          <p:val>
                                            <p:fltVal val="0"/>
                                          </p:val>
                                        </p:tav>
                                      </p:tavLst>
                                    </p:anim>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0977.jpg"/>
          <p:cNvPicPr>
            <a:picLocks noChangeAspect="1"/>
          </p:cNvPicPr>
          <p:nvPr/>
        </p:nvPicPr>
        <p:blipFill>
          <a:blip r:embed="rId2"/>
          <a:stretch>
            <a:fillRect/>
          </a:stretch>
        </p:blipFill>
        <p:spPr>
          <a:xfrm>
            <a:off x="609600" y="533401"/>
            <a:ext cx="7848600" cy="5923428"/>
          </a:xfrm>
          <a:prstGeom prst="rect">
            <a:avLst/>
          </a:prstGeom>
        </p:spPr>
      </p:pic>
      <p:sp>
        <p:nvSpPr>
          <p:cNvPr id="4" name="TextBox 3"/>
          <p:cNvSpPr txBox="1"/>
          <p:nvPr/>
        </p:nvSpPr>
        <p:spPr>
          <a:xfrm>
            <a:off x="2057400" y="2895600"/>
            <a:ext cx="5334000" cy="1323439"/>
          </a:xfrm>
          <a:prstGeom prst="rect">
            <a:avLst/>
          </a:prstGeom>
          <a:noFill/>
        </p:spPr>
        <p:txBody>
          <a:bodyPr wrap="square" rtlCol="0">
            <a:spAutoFit/>
          </a:bodyPr>
          <a:lstStyle/>
          <a:p>
            <a:pPr algn="ctr"/>
            <a:r>
              <a:rPr lang="bn-BD" sz="8000" dirty="0" smtClean="0">
                <a:latin typeface="NikoshBAN" pitchFamily="2" charset="0"/>
                <a:cs typeface="NikoshBAN" pitchFamily="2" charset="0"/>
              </a:rPr>
              <a:t>সবাইকে ধন্যবাদ</a:t>
            </a:r>
            <a:endParaRPr lang="en-US" sz="80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iterate type="lt">
                                    <p:tmPct val="0"/>
                                  </p:iterate>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3" nodeType="clickEffect">
                                  <p:stCondLst>
                                    <p:cond delay="0"/>
                                  </p:stCondLst>
                                  <p:iterate type="lt">
                                    <p:tmPct val="0"/>
                                  </p:iterate>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685800"/>
            <a:ext cx="3733800" cy="830997"/>
          </a:xfrm>
          <a:prstGeom prst="rect">
            <a:avLst/>
          </a:prstGeom>
          <a:noFill/>
        </p:spPr>
        <p:txBody>
          <a:bodyPr wrap="square" rtlCol="0">
            <a:spAutoFit/>
          </a:bodyPr>
          <a:lstStyle/>
          <a:p>
            <a:r>
              <a:rPr lang="bn-BD" sz="4800" dirty="0" smtClean="0">
                <a:solidFill>
                  <a:srgbClr val="FF0000"/>
                </a:solidFill>
                <a:latin typeface="NikoshBAN" pitchFamily="2" charset="0"/>
                <a:cs typeface="NikoshBAN" pitchFamily="2" charset="0"/>
              </a:rPr>
              <a:t>পাঠ পরিচিতি</a:t>
            </a:r>
            <a:endParaRPr lang="en-US" sz="4800" dirty="0">
              <a:solidFill>
                <a:srgbClr val="FF0000"/>
              </a:solidFill>
              <a:latin typeface="NikoshBAN" pitchFamily="2" charset="0"/>
              <a:cs typeface="NikoshBAN" pitchFamily="2" charset="0"/>
            </a:endParaRPr>
          </a:p>
        </p:txBody>
      </p:sp>
      <p:sp>
        <p:nvSpPr>
          <p:cNvPr id="4" name="Horizontal Scroll 3"/>
          <p:cNvSpPr/>
          <p:nvPr/>
        </p:nvSpPr>
        <p:spPr>
          <a:xfrm>
            <a:off x="609600" y="1515625"/>
            <a:ext cx="7848600" cy="3886200"/>
          </a:xfrm>
          <a:prstGeom prst="horizontalScroll">
            <a:avLst/>
          </a:prstGeom>
          <a:solidFill>
            <a:schemeClr val="accent4">
              <a:lumMod val="7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800" dirty="0" smtClean="0">
                <a:solidFill>
                  <a:schemeClr val="tx1"/>
                </a:solidFill>
                <a:latin typeface="NikoshBAN" pitchFamily="2" charset="0"/>
                <a:cs typeface="NikoshBAN" pitchFamily="2" charset="0"/>
              </a:rPr>
              <a:t>শ্রেণী : নবম</a:t>
            </a:r>
          </a:p>
          <a:p>
            <a:r>
              <a:rPr lang="bn-BD" sz="2800" dirty="0" smtClean="0">
                <a:solidFill>
                  <a:schemeClr val="tx1"/>
                </a:solidFill>
                <a:latin typeface="NikoshBAN" pitchFamily="2" charset="0"/>
                <a:cs typeface="NikoshBAN" pitchFamily="2" charset="0"/>
              </a:rPr>
              <a:t>বিষয় : কম্পিউটার ও তথ্য প্রযুক্তি-১</a:t>
            </a:r>
          </a:p>
          <a:p>
            <a:r>
              <a:rPr lang="bn-BD" sz="2800" dirty="0" smtClean="0">
                <a:solidFill>
                  <a:schemeClr val="tx1"/>
                </a:solidFill>
                <a:latin typeface="NikoshBAN" pitchFamily="2" charset="0"/>
                <a:cs typeface="NikoshBAN" pitchFamily="2" charset="0"/>
              </a:rPr>
              <a:t>অধ্যায় :</a:t>
            </a:r>
            <a:r>
              <a:rPr lang="en-US" sz="3600" dirty="0" smtClean="0">
                <a:solidFill>
                  <a:schemeClr val="tx1"/>
                </a:solidFill>
                <a:latin typeface="NikoshBAN" pitchFamily="2" charset="0"/>
                <a:cs typeface="NikoshBAN" pitchFamily="2" charset="0"/>
              </a:rPr>
              <a:t>Fast Topic</a:t>
            </a:r>
            <a:r>
              <a:rPr lang="bn-BD" sz="3600" dirty="0" smtClean="0">
                <a:solidFill>
                  <a:schemeClr val="tx1"/>
                </a:solidFill>
                <a:latin typeface="NikoshBAN" pitchFamily="2" charset="0"/>
                <a:cs typeface="NikoshBAN" pitchFamily="2" charset="0"/>
              </a:rPr>
              <a:t> </a:t>
            </a:r>
            <a:endParaRPr lang="bn-BD" sz="2800" dirty="0" smtClean="0">
              <a:solidFill>
                <a:schemeClr val="tx1"/>
              </a:solidFill>
              <a:latin typeface="NikoshBAN" pitchFamily="2" charset="0"/>
              <a:cs typeface="NikoshBAN" pitchFamily="2" charset="0"/>
            </a:endParaRPr>
          </a:p>
          <a:p>
            <a:r>
              <a:rPr lang="bn-BD" sz="2800" dirty="0" smtClean="0">
                <a:solidFill>
                  <a:schemeClr val="tx1"/>
                </a:solidFill>
                <a:latin typeface="NikoshBAN" pitchFamily="2" charset="0"/>
                <a:cs typeface="NikoshBAN" pitchFamily="2" charset="0"/>
              </a:rPr>
              <a:t>পাঠ : </a:t>
            </a:r>
            <a:r>
              <a:rPr lang="bn-BD" sz="2400" dirty="0" smtClean="0">
                <a:solidFill>
                  <a:schemeClr val="tx1"/>
                </a:solidFill>
                <a:latin typeface="NikoshBAN" pitchFamily="2" charset="0"/>
                <a:cs typeface="NikoshBAN" pitchFamily="2" charset="0"/>
              </a:rPr>
              <a:t>তথ্য ও যোগাযোগ প্রযুক্তির ব্যবহার</a:t>
            </a:r>
            <a:endParaRPr lang="en-US" dirty="0" smtClean="0">
              <a:latin typeface="NikoshBAN" pitchFamily="2" charset="0"/>
              <a:cs typeface="NikoshBAN" pitchFamily="2" charset="0"/>
            </a:endParaRPr>
          </a:p>
          <a:p>
            <a:r>
              <a:rPr lang="en-US" sz="2800" dirty="0" smtClean="0">
                <a:solidFill>
                  <a:schemeClr val="tx1"/>
                </a:solidFill>
                <a:latin typeface="Times New Roman" pitchFamily="18" charset="0"/>
                <a:cs typeface="Times New Roman" pitchFamily="18" charset="0"/>
              </a:rPr>
              <a:t> </a:t>
            </a:r>
            <a:endParaRPr lang="en-US" sz="2800" dirty="0">
              <a:solidFill>
                <a:schemeClr val="tx1"/>
              </a:solidFill>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style.rotation</p:attrName>
                                        </p:attrNameLst>
                                      </p:cBhvr>
                                      <p:tavLst>
                                        <p:tav tm="0">
                                          <p:val>
                                            <p:fltVal val="720"/>
                                          </p:val>
                                        </p:tav>
                                        <p:tav tm="100000">
                                          <p:val>
                                            <p:fltVal val="0"/>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 calcmode="lin" valueType="num">
                                      <p:cBhvr>
                                        <p:cTn id="18"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6.jpg"/>
          <p:cNvPicPr>
            <a:picLocks noChangeAspect="1"/>
          </p:cNvPicPr>
          <p:nvPr/>
        </p:nvPicPr>
        <p:blipFill>
          <a:blip r:embed="rId3"/>
          <a:stretch>
            <a:fillRect/>
          </a:stretch>
        </p:blipFill>
        <p:spPr>
          <a:xfrm>
            <a:off x="0" y="1066800"/>
            <a:ext cx="2971800" cy="2819400"/>
          </a:xfrm>
          <a:prstGeom prst="rect">
            <a:avLst/>
          </a:prstGeom>
        </p:spPr>
      </p:pic>
      <p:pic>
        <p:nvPicPr>
          <p:cNvPr id="4" name="Picture 3" descr="ICT-report-hails-Bangladesh1.jpg"/>
          <p:cNvPicPr>
            <a:picLocks noChangeAspect="1"/>
          </p:cNvPicPr>
          <p:nvPr/>
        </p:nvPicPr>
        <p:blipFill>
          <a:blip r:embed="rId4"/>
          <a:stretch>
            <a:fillRect/>
          </a:stretch>
        </p:blipFill>
        <p:spPr>
          <a:xfrm>
            <a:off x="2895600" y="3886200"/>
            <a:ext cx="3048000" cy="2971800"/>
          </a:xfrm>
          <a:prstGeom prst="rect">
            <a:avLst/>
          </a:prstGeom>
        </p:spPr>
      </p:pic>
      <p:pic>
        <p:nvPicPr>
          <p:cNvPr id="5" name="Picture 4" descr="china259.jpg"/>
          <p:cNvPicPr>
            <a:picLocks noChangeAspect="1"/>
          </p:cNvPicPr>
          <p:nvPr/>
        </p:nvPicPr>
        <p:blipFill>
          <a:blip r:embed="rId5"/>
          <a:stretch>
            <a:fillRect/>
          </a:stretch>
        </p:blipFill>
        <p:spPr>
          <a:xfrm>
            <a:off x="0" y="3886200"/>
            <a:ext cx="2971800" cy="2971800"/>
          </a:xfrm>
          <a:prstGeom prst="rect">
            <a:avLst/>
          </a:prstGeom>
        </p:spPr>
      </p:pic>
      <p:pic>
        <p:nvPicPr>
          <p:cNvPr id="6" name="Picture 5" descr="120-tractor-drilling-machine.jpg"/>
          <p:cNvPicPr>
            <a:picLocks noChangeAspect="1"/>
          </p:cNvPicPr>
          <p:nvPr/>
        </p:nvPicPr>
        <p:blipFill>
          <a:blip r:embed="rId6"/>
          <a:stretch>
            <a:fillRect/>
          </a:stretch>
        </p:blipFill>
        <p:spPr>
          <a:xfrm>
            <a:off x="2895600" y="1066800"/>
            <a:ext cx="3048000" cy="2819400"/>
          </a:xfrm>
          <a:prstGeom prst="rect">
            <a:avLst/>
          </a:prstGeom>
        </p:spPr>
      </p:pic>
      <p:pic>
        <p:nvPicPr>
          <p:cNvPr id="7" name="Picture 6" descr="x-ray_med.jpg"/>
          <p:cNvPicPr>
            <a:picLocks noChangeAspect="1"/>
          </p:cNvPicPr>
          <p:nvPr/>
        </p:nvPicPr>
        <p:blipFill>
          <a:blip r:embed="rId7"/>
          <a:stretch>
            <a:fillRect/>
          </a:stretch>
        </p:blipFill>
        <p:spPr>
          <a:xfrm>
            <a:off x="5943600" y="3886200"/>
            <a:ext cx="3200400" cy="2971800"/>
          </a:xfrm>
          <a:prstGeom prst="rect">
            <a:avLst/>
          </a:prstGeom>
        </p:spPr>
      </p:pic>
      <p:sp>
        <p:nvSpPr>
          <p:cNvPr id="9" name="TextBox 8"/>
          <p:cNvSpPr txBox="1"/>
          <p:nvPr/>
        </p:nvSpPr>
        <p:spPr>
          <a:xfrm>
            <a:off x="1295400" y="0"/>
            <a:ext cx="6400800" cy="369332"/>
          </a:xfrm>
          <a:prstGeom prst="rect">
            <a:avLst/>
          </a:prstGeom>
          <a:noFill/>
        </p:spPr>
        <p:txBody>
          <a:bodyPr wrap="square" rtlCol="0">
            <a:spAutoFit/>
          </a:bodyPr>
          <a:lstStyle/>
          <a:p>
            <a:endParaRPr lang="en-US"/>
          </a:p>
        </p:txBody>
      </p:sp>
      <p:sp>
        <p:nvSpPr>
          <p:cNvPr id="10" name="TextBox 9"/>
          <p:cNvSpPr txBox="1"/>
          <p:nvPr/>
        </p:nvSpPr>
        <p:spPr>
          <a:xfrm>
            <a:off x="914400" y="0"/>
            <a:ext cx="7239000" cy="923330"/>
          </a:xfrm>
          <a:prstGeom prst="rect">
            <a:avLst/>
          </a:prstGeom>
          <a:solidFill>
            <a:schemeClr val="tx1"/>
          </a:solidFill>
        </p:spPr>
        <p:txBody>
          <a:bodyPr wrap="square" rtlCol="0">
            <a:spAutoFit/>
          </a:bodyPr>
          <a:lstStyle/>
          <a:p>
            <a:pPr algn="ctr"/>
            <a:r>
              <a:rPr lang="bn-BD" sz="5400" dirty="0" smtClean="0">
                <a:solidFill>
                  <a:srgbClr val="FF0000"/>
                </a:solidFill>
                <a:latin typeface="NikoshBAN" pitchFamily="2" charset="0"/>
                <a:cs typeface="NikoshBAN" pitchFamily="2" charset="0"/>
              </a:rPr>
              <a:t>নিচের ছবিগুলো লক্ষ কর  : </a:t>
            </a:r>
            <a:endParaRPr lang="en-US" sz="5400" dirty="0">
              <a:solidFill>
                <a:srgbClr val="FF0000"/>
              </a:solidFill>
              <a:latin typeface="NikoshBAN" pitchFamily="2" charset="0"/>
              <a:cs typeface="NikoshBAN" pitchFamily="2" charset="0"/>
            </a:endParaRPr>
          </a:p>
        </p:txBody>
      </p:sp>
      <p:pic>
        <p:nvPicPr>
          <p:cNvPr id="11" name="Picture 10" descr="woman-looking-at-gps-in-car.jpg"/>
          <p:cNvPicPr>
            <a:picLocks noChangeAspect="1"/>
          </p:cNvPicPr>
          <p:nvPr/>
        </p:nvPicPr>
        <p:blipFill>
          <a:blip r:embed="rId8"/>
          <a:stretch>
            <a:fillRect/>
          </a:stretch>
        </p:blipFill>
        <p:spPr>
          <a:xfrm>
            <a:off x="5943600" y="1066800"/>
            <a:ext cx="3200400" cy="2819400"/>
          </a:xfrm>
          <a:prstGeom prst="rect">
            <a:avLst/>
          </a:prstGeom>
        </p:spPr>
      </p:pic>
    </p:spTree>
  </p:cSld>
  <p:clrMapOvr>
    <a:masterClrMapping/>
  </p:clrMapOvr>
  <p:transition>
    <p:wedg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385" decel="100000"/>
                                        <p:tgtEl>
                                          <p:spTgt spid="3"/>
                                        </p:tgtEl>
                                      </p:cBhvr>
                                    </p:animEffect>
                                    <p:animScale>
                                      <p:cBhvr>
                                        <p:cTn id="15" dur="385" decel="100000"/>
                                        <p:tgtEl>
                                          <p:spTgt spid="3"/>
                                        </p:tgtEl>
                                      </p:cBhvr>
                                      <p:from x="10000" y="10000"/>
                                      <p:to x="200000" y="450000"/>
                                    </p:animScale>
                                    <p:animScale>
                                      <p:cBhvr>
                                        <p:cTn id="16" dur="615" accel="100000" fill="hold">
                                          <p:stCondLst>
                                            <p:cond delay="385"/>
                                          </p:stCondLst>
                                        </p:cTn>
                                        <p:tgtEl>
                                          <p:spTgt spid="3"/>
                                        </p:tgtEl>
                                      </p:cBhvr>
                                      <p:from x="200000" y="450000"/>
                                      <p:to x="100000" y="100000"/>
                                    </p:animScale>
                                    <p:set>
                                      <p:cBhvr>
                                        <p:cTn id="17" dur="385" fill="hold"/>
                                        <p:tgtEl>
                                          <p:spTgt spid="3"/>
                                        </p:tgtEl>
                                        <p:attrNameLst>
                                          <p:attrName>ppt_x</p:attrName>
                                        </p:attrNameLst>
                                      </p:cBhvr>
                                      <p:to>
                                        <p:strVal val="(0.5)"/>
                                      </p:to>
                                    </p:set>
                                    <p:anim from="(0.5)" to="(#ppt_x)" calcmode="lin" valueType="num">
                                      <p:cBhvr>
                                        <p:cTn id="18" dur="615" accel="100000" fill="hold">
                                          <p:stCondLst>
                                            <p:cond delay="385"/>
                                          </p:stCondLst>
                                        </p:cTn>
                                        <p:tgtEl>
                                          <p:spTgt spid="3"/>
                                        </p:tgtEl>
                                        <p:attrNameLst>
                                          <p:attrName>ppt_x</p:attrName>
                                        </p:attrNameLst>
                                      </p:cBhvr>
                                    </p:anim>
                                    <p:set>
                                      <p:cBhvr>
                                        <p:cTn id="19" dur="385" fill="hold"/>
                                        <p:tgtEl>
                                          <p:spTgt spid="3"/>
                                        </p:tgtEl>
                                        <p:attrNameLst>
                                          <p:attrName>ppt_y</p:attrName>
                                        </p:attrNameLst>
                                      </p:cBhvr>
                                      <p:to>
                                        <p:strVal val="(#ppt_y+0.4)"/>
                                      </p:to>
                                    </p:set>
                                    <p:anim from="(#ppt_y+0.4)" to="(#ppt_y)" calcmode="lin" valueType="num">
                                      <p:cBhvr>
                                        <p:cTn id="20" dur="615" accel="100000" fill="hold">
                                          <p:stCondLst>
                                            <p:cond delay="385"/>
                                          </p:stCondLst>
                                        </p:cTn>
                                        <p:tgtEl>
                                          <p:spTgt spid="3"/>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770" decel="100000"/>
                                        <p:tgtEl>
                                          <p:spTgt spid="6"/>
                                        </p:tgtEl>
                                      </p:cBhvr>
                                    </p:animEffect>
                                    <p:animScale>
                                      <p:cBhvr>
                                        <p:cTn id="26" dur="770" decel="100000"/>
                                        <p:tgtEl>
                                          <p:spTgt spid="6"/>
                                        </p:tgtEl>
                                      </p:cBhvr>
                                      <p:from x="10000" y="10000"/>
                                      <p:to x="200000" y="450000"/>
                                    </p:animScale>
                                    <p:animScale>
                                      <p:cBhvr>
                                        <p:cTn id="27" dur="1230" accel="100000" fill="hold">
                                          <p:stCondLst>
                                            <p:cond delay="770"/>
                                          </p:stCondLst>
                                        </p:cTn>
                                        <p:tgtEl>
                                          <p:spTgt spid="6"/>
                                        </p:tgtEl>
                                      </p:cBhvr>
                                      <p:from x="200000" y="450000"/>
                                      <p:to x="100000" y="100000"/>
                                    </p:animScale>
                                    <p:set>
                                      <p:cBhvr>
                                        <p:cTn id="28" dur="770" fill="hold"/>
                                        <p:tgtEl>
                                          <p:spTgt spid="6"/>
                                        </p:tgtEl>
                                        <p:attrNameLst>
                                          <p:attrName>ppt_x</p:attrName>
                                        </p:attrNameLst>
                                      </p:cBhvr>
                                      <p:to>
                                        <p:strVal val="(0.5)"/>
                                      </p:to>
                                    </p:set>
                                    <p:anim from="(0.5)" to="(#ppt_x)" calcmode="lin" valueType="num">
                                      <p:cBhvr>
                                        <p:cTn id="29" dur="1230" accel="100000" fill="hold">
                                          <p:stCondLst>
                                            <p:cond delay="770"/>
                                          </p:stCondLst>
                                        </p:cTn>
                                        <p:tgtEl>
                                          <p:spTgt spid="6"/>
                                        </p:tgtEl>
                                        <p:attrNameLst>
                                          <p:attrName>ppt_x</p:attrName>
                                        </p:attrNameLst>
                                      </p:cBhvr>
                                    </p:anim>
                                    <p:set>
                                      <p:cBhvr>
                                        <p:cTn id="30" dur="770" fill="hold"/>
                                        <p:tgtEl>
                                          <p:spTgt spid="6"/>
                                        </p:tgtEl>
                                        <p:attrNameLst>
                                          <p:attrName>ppt_y</p:attrName>
                                        </p:attrNameLst>
                                      </p:cBhvr>
                                      <p:to>
                                        <p:strVal val="(#ppt_y+0.4)"/>
                                      </p:to>
                                    </p:set>
                                    <p:anim from="(#ppt_y+0.4)" to="(#ppt_y)" calcmode="lin" valueType="num">
                                      <p:cBhvr>
                                        <p:cTn id="31" dur="1230" accel="100000" fill="hold">
                                          <p:stCondLst>
                                            <p:cond delay="770"/>
                                          </p:stCondLst>
                                        </p:cTn>
                                        <p:tgtEl>
                                          <p:spTgt spid="6"/>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edge">
                                      <p:cBhvr>
                                        <p:cTn id="36" dur="2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35" presetClass="entr" presetSubtype="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style.rotation</p:attrName>
                                        </p:attrNameLst>
                                      </p:cBhvr>
                                      <p:tavLst>
                                        <p:tav tm="0">
                                          <p:val>
                                            <p:fltVal val="720"/>
                                          </p:val>
                                        </p:tav>
                                        <p:tav tm="100000">
                                          <p:val>
                                            <p:fltVal val="0"/>
                                          </p:val>
                                        </p:tav>
                                      </p:tavLst>
                                    </p:anim>
                                    <p:anim calcmode="lin" valueType="num">
                                      <p:cBhvr>
                                        <p:cTn id="43" dur="1000" fill="hold"/>
                                        <p:tgtEl>
                                          <p:spTgt spid="5"/>
                                        </p:tgtEl>
                                        <p:attrNameLst>
                                          <p:attrName>ppt_h</p:attrName>
                                        </p:attrNameLst>
                                      </p:cBhvr>
                                      <p:tavLst>
                                        <p:tav tm="0">
                                          <p:val>
                                            <p:fltVal val="0"/>
                                          </p:val>
                                        </p:tav>
                                        <p:tav tm="100000">
                                          <p:val>
                                            <p:strVal val="#ppt_h"/>
                                          </p:val>
                                        </p:tav>
                                      </p:tavLst>
                                    </p:anim>
                                    <p:anim calcmode="lin" valueType="num">
                                      <p:cBhvr>
                                        <p:cTn id="44" dur="1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ppt_x</p:attrName>
                                        </p:attrNameLst>
                                      </p:cBhvr>
                                      <p:tavLst>
                                        <p:tav tm="0">
                                          <p:val>
                                            <p:strVal val="#ppt_x-.2"/>
                                          </p:val>
                                        </p:tav>
                                        <p:tav tm="100000">
                                          <p:val>
                                            <p:strVal val="#ppt_x"/>
                                          </p:val>
                                        </p:tav>
                                      </p:tavLst>
                                    </p:anim>
                                    <p:anim calcmode="lin" valueType="num">
                                      <p:cBhvr>
                                        <p:cTn id="5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35" presetClass="entr" presetSubtype="0"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2000"/>
                                        <p:tgtEl>
                                          <p:spTgt spid="7"/>
                                        </p:tgtEl>
                                      </p:cBhvr>
                                    </p:animEffect>
                                    <p:anim calcmode="lin" valueType="num">
                                      <p:cBhvr>
                                        <p:cTn id="57" dur="2000" fill="hold"/>
                                        <p:tgtEl>
                                          <p:spTgt spid="7"/>
                                        </p:tgtEl>
                                        <p:attrNameLst>
                                          <p:attrName>style.rotation</p:attrName>
                                        </p:attrNameLst>
                                      </p:cBhvr>
                                      <p:tavLst>
                                        <p:tav tm="0">
                                          <p:val>
                                            <p:fltVal val="720"/>
                                          </p:val>
                                        </p:tav>
                                        <p:tav tm="100000">
                                          <p:val>
                                            <p:fltVal val="0"/>
                                          </p:val>
                                        </p:tav>
                                      </p:tavLst>
                                    </p:anim>
                                    <p:anim calcmode="lin" valueType="num">
                                      <p:cBhvr>
                                        <p:cTn id="58" dur="2000" fill="hold"/>
                                        <p:tgtEl>
                                          <p:spTgt spid="7"/>
                                        </p:tgtEl>
                                        <p:attrNameLst>
                                          <p:attrName>ppt_h</p:attrName>
                                        </p:attrNameLst>
                                      </p:cBhvr>
                                      <p:tavLst>
                                        <p:tav tm="0">
                                          <p:val>
                                            <p:fltVal val="0"/>
                                          </p:val>
                                        </p:tav>
                                        <p:tav tm="100000">
                                          <p:val>
                                            <p:strVal val="#ppt_h"/>
                                          </p:val>
                                        </p:tav>
                                      </p:tavLst>
                                    </p:anim>
                                    <p:anim calcmode="lin" valueType="num">
                                      <p:cBhvr>
                                        <p:cTn id="59"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rot="19458830">
            <a:off x="-250203" y="826005"/>
            <a:ext cx="4813024" cy="1659803"/>
          </a:xfrm>
          <a:prstGeom prst="wav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FF00"/>
                </a:solidFill>
                <a:latin typeface="NikoshBAN" pitchFamily="2" charset="0"/>
                <a:cs typeface="NikoshBAN" pitchFamily="2" charset="0"/>
              </a:rPr>
              <a:t>আজ</a:t>
            </a:r>
            <a:r>
              <a:rPr lang="en-US" sz="4400" dirty="0" smtClean="0">
                <a:solidFill>
                  <a:srgbClr val="FFFF00"/>
                </a:solidFill>
                <a:latin typeface="NikoshBAN" pitchFamily="2" charset="0"/>
                <a:cs typeface="NikoshBAN" pitchFamily="2" charset="0"/>
              </a:rPr>
              <a:t> </a:t>
            </a:r>
            <a:r>
              <a:rPr lang="bn-BD" sz="4400" dirty="0" smtClean="0">
                <a:solidFill>
                  <a:srgbClr val="FFFF00"/>
                </a:solidFill>
                <a:latin typeface="NikoshBAN" pitchFamily="2" charset="0"/>
                <a:cs typeface="NikoshBAN" pitchFamily="2" charset="0"/>
              </a:rPr>
              <a:t>আমাদের পাঠের বিষয়  </a:t>
            </a:r>
            <a:endParaRPr lang="en-US" sz="4400" dirty="0">
              <a:solidFill>
                <a:srgbClr val="FFFF00"/>
              </a:solidFill>
              <a:latin typeface="NikoshBAN" pitchFamily="2" charset="0"/>
              <a:cs typeface="NikoshBAN" pitchFamily="2" charset="0"/>
            </a:endParaRPr>
          </a:p>
        </p:txBody>
      </p:sp>
      <p:sp>
        <p:nvSpPr>
          <p:cNvPr id="4" name="Folded Corner 3"/>
          <p:cNvSpPr/>
          <p:nvPr/>
        </p:nvSpPr>
        <p:spPr>
          <a:xfrm>
            <a:off x="2590800" y="2438400"/>
            <a:ext cx="5715000" cy="3886200"/>
          </a:xfrm>
          <a:prstGeom prst="foldedCorner">
            <a:avLst/>
          </a:prstGeom>
          <a:solidFill>
            <a:schemeClr val="accent3">
              <a:lumMod val="75000"/>
            </a:schemeClr>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itchFamily="2" charset="0"/>
                <a:cs typeface="NikoshBAN" pitchFamily="2" charset="0"/>
              </a:rPr>
              <a:t>তথ্য ও যোগাযোগ প্রযুক্তির ব্যবহার</a:t>
            </a:r>
            <a:endParaRPr lang="en-US" sz="48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457200" y="762000"/>
            <a:ext cx="6553200" cy="1295400"/>
          </a:xfrm>
          <a:prstGeom prst="round2Diag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400" dirty="0" smtClean="0">
                <a:latin typeface="NikoshBAN" pitchFamily="2" charset="0"/>
                <a:cs typeface="NikoshBAN" pitchFamily="2" charset="0"/>
              </a:rPr>
              <a:t>এ পাঠ শেষে শিক্ষার্থীরা....</a:t>
            </a:r>
            <a:r>
              <a:rPr lang="en-US" sz="4400" dirty="0" smtClean="0">
                <a:latin typeface="NikoshBAN" pitchFamily="2" charset="0"/>
                <a:cs typeface="NikoshBAN" pitchFamily="2" charset="0"/>
              </a:rPr>
              <a:t>......</a:t>
            </a:r>
            <a:r>
              <a:rPr lang="en-US" sz="7200" dirty="0" smtClean="0">
                <a:latin typeface="NikoshBAN" pitchFamily="2" charset="0"/>
                <a:cs typeface="NikoshBAN" pitchFamily="2" charset="0"/>
              </a:rPr>
              <a:t>?</a:t>
            </a:r>
            <a:r>
              <a:rPr lang="bn-BD" sz="4400" dirty="0" smtClean="0">
                <a:latin typeface="NikoshBAN" pitchFamily="2" charset="0"/>
                <a:cs typeface="NikoshBAN" pitchFamily="2" charset="0"/>
              </a:rPr>
              <a:t> </a:t>
            </a:r>
            <a:endParaRPr lang="en-US" sz="4400" dirty="0">
              <a:latin typeface="NikoshBAN" pitchFamily="2" charset="0"/>
              <a:cs typeface="NikoshBAN" pitchFamily="2" charset="0"/>
            </a:endParaRPr>
          </a:p>
        </p:txBody>
      </p:sp>
      <p:sp>
        <p:nvSpPr>
          <p:cNvPr id="5" name="TextBox 4"/>
          <p:cNvSpPr txBox="1"/>
          <p:nvPr/>
        </p:nvSpPr>
        <p:spPr>
          <a:xfrm>
            <a:off x="990600" y="2438400"/>
            <a:ext cx="6553200" cy="2554545"/>
          </a:xfrm>
          <a:prstGeom prst="rect">
            <a:avLst/>
          </a:prstGeom>
          <a:noFill/>
        </p:spPr>
        <p:txBody>
          <a:bodyPr wrap="square" rtlCol="0">
            <a:spAutoFit/>
          </a:bodyPr>
          <a:lstStyle/>
          <a:p>
            <a:pPr>
              <a:buClr>
                <a:srgbClr val="FF0066"/>
              </a:buClr>
              <a:buSzPct val="120000"/>
              <a:buFont typeface="Wingdings" pitchFamily="2" charset="2"/>
              <a:buChar char="Ø"/>
            </a:pPr>
            <a:r>
              <a:rPr lang="bn-BD" sz="4000" dirty="0" smtClean="0">
                <a:latin typeface="NikoshBAN" pitchFamily="2" charset="0"/>
                <a:cs typeface="NikoshBAN" pitchFamily="2" charset="0"/>
              </a:rPr>
              <a:t>তথ্য ও যোগাযোগ প্রযুক্তির বিভিন্ন যন্ত্রপাতির নাম বলতে পারবে।</a:t>
            </a:r>
          </a:p>
          <a:p>
            <a:pPr>
              <a:buClr>
                <a:srgbClr val="FF0066"/>
              </a:buClr>
              <a:buSzPct val="120000"/>
              <a:buFont typeface="Wingdings" pitchFamily="2" charset="2"/>
              <a:buChar char="Ø"/>
            </a:pPr>
            <a:r>
              <a:rPr lang="bn-BD" sz="4000" dirty="0" smtClean="0">
                <a:latin typeface="NikoshBAN" pitchFamily="2" charset="0"/>
                <a:cs typeface="NikoshBAN" pitchFamily="2" charset="0"/>
              </a:rPr>
              <a:t>তথ্য ও যোগাযোগ প্রযুক্তির বিভিন্ন ব্যবহার বর্ণনা করতে পারবে।</a:t>
            </a:r>
            <a:endParaRPr lang="en-US" sz="40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0"/>
            <a:ext cx="8001000" cy="707886"/>
          </a:xfrm>
          <a:prstGeom prst="rect">
            <a:avLst/>
          </a:prstGeom>
          <a:noFill/>
        </p:spPr>
        <p:txBody>
          <a:bodyPr wrap="square" rtlCol="0">
            <a:spAutoFit/>
          </a:bodyPr>
          <a:lstStyle/>
          <a:p>
            <a:r>
              <a:rPr lang="bn-BD" sz="3600" dirty="0" smtClean="0">
                <a:latin typeface="NikoshBAN" pitchFamily="2" charset="0"/>
                <a:cs typeface="NikoshBAN" pitchFamily="2" charset="0"/>
              </a:rPr>
              <a:t>তথ্য ও যোগাযোগ প্রযুক্তির কয়েকটি যন্ত্রপাতি হল</a:t>
            </a:r>
            <a:r>
              <a:rPr lang="bn-BD" sz="4000" dirty="0" smtClean="0">
                <a:latin typeface="NikoshBAN" pitchFamily="2" charset="0"/>
                <a:cs typeface="NikoshBAN" pitchFamily="2" charset="0"/>
              </a:rPr>
              <a:t> :</a:t>
            </a:r>
            <a:endParaRPr lang="en-US" sz="4000" dirty="0">
              <a:latin typeface="NikoshBAN" pitchFamily="2" charset="0"/>
              <a:cs typeface="NikoshBAN" pitchFamily="2" charset="0"/>
            </a:endParaRPr>
          </a:p>
        </p:txBody>
      </p:sp>
      <p:pic>
        <p:nvPicPr>
          <p:cNvPr id="3" name="Picture 2" descr="images.jpeg"/>
          <p:cNvPicPr>
            <a:picLocks noChangeAspect="1"/>
          </p:cNvPicPr>
          <p:nvPr/>
        </p:nvPicPr>
        <p:blipFill>
          <a:blip r:embed="rId2"/>
          <a:stretch>
            <a:fillRect/>
          </a:stretch>
        </p:blipFill>
        <p:spPr>
          <a:xfrm>
            <a:off x="304800" y="762000"/>
            <a:ext cx="3103418" cy="2438400"/>
          </a:xfrm>
          <a:prstGeom prst="rect">
            <a:avLst/>
          </a:prstGeom>
        </p:spPr>
      </p:pic>
      <p:pic>
        <p:nvPicPr>
          <p:cNvPr id="4" name="Picture 3" descr="2.jpg"/>
          <p:cNvPicPr>
            <a:picLocks noChangeAspect="1"/>
          </p:cNvPicPr>
          <p:nvPr/>
        </p:nvPicPr>
        <p:blipFill>
          <a:blip r:embed="rId3"/>
          <a:stretch>
            <a:fillRect/>
          </a:stretch>
        </p:blipFill>
        <p:spPr>
          <a:xfrm>
            <a:off x="4038600" y="685800"/>
            <a:ext cx="3623963" cy="2362200"/>
          </a:xfrm>
          <a:prstGeom prst="rect">
            <a:avLst/>
          </a:prstGeom>
        </p:spPr>
      </p:pic>
      <p:pic>
        <p:nvPicPr>
          <p:cNvPr id="5" name="Picture 4" descr="3.jpg"/>
          <p:cNvPicPr>
            <a:picLocks noChangeAspect="1"/>
          </p:cNvPicPr>
          <p:nvPr/>
        </p:nvPicPr>
        <p:blipFill>
          <a:blip r:embed="rId4"/>
          <a:stretch>
            <a:fillRect/>
          </a:stretch>
        </p:blipFill>
        <p:spPr>
          <a:xfrm>
            <a:off x="304800" y="3810000"/>
            <a:ext cx="2955284" cy="2285999"/>
          </a:xfrm>
          <a:prstGeom prst="rect">
            <a:avLst/>
          </a:prstGeom>
        </p:spPr>
      </p:pic>
      <p:pic>
        <p:nvPicPr>
          <p:cNvPr id="7" name="Picture 6" descr="omr-scanner-form-reader-995.jpg"/>
          <p:cNvPicPr>
            <a:picLocks noChangeAspect="1"/>
          </p:cNvPicPr>
          <p:nvPr/>
        </p:nvPicPr>
        <p:blipFill>
          <a:blip r:embed="rId5"/>
          <a:stretch>
            <a:fillRect/>
          </a:stretch>
        </p:blipFill>
        <p:spPr>
          <a:xfrm>
            <a:off x="4114800" y="3733800"/>
            <a:ext cx="3200400" cy="2376382"/>
          </a:xfrm>
          <a:prstGeom prst="rect">
            <a:avLst/>
          </a:prstGeom>
        </p:spPr>
      </p:pic>
      <p:sp>
        <p:nvSpPr>
          <p:cNvPr id="8" name="TextBox 7"/>
          <p:cNvSpPr txBox="1"/>
          <p:nvPr/>
        </p:nvSpPr>
        <p:spPr>
          <a:xfrm>
            <a:off x="533400" y="3200400"/>
            <a:ext cx="3200400" cy="646331"/>
          </a:xfrm>
          <a:prstGeom prst="rect">
            <a:avLst/>
          </a:prstGeom>
          <a:noFill/>
        </p:spPr>
        <p:txBody>
          <a:bodyPr wrap="square" rtlCol="0">
            <a:spAutoFit/>
          </a:bodyPr>
          <a:lstStyle/>
          <a:p>
            <a:r>
              <a:rPr lang="bn-BD" sz="3600" dirty="0" smtClean="0">
                <a:latin typeface="NikoshBAN" pitchFamily="2" charset="0"/>
                <a:cs typeface="NikoshBAN" pitchFamily="2" charset="0"/>
              </a:rPr>
              <a:t>কম্পিউটার</a:t>
            </a:r>
            <a:endParaRPr lang="en-US" sz="3600" dirty="0">
              <a:latin typeface="NikoshBAN" pitchFamily="2" charset="0"/>
              <a:cs typeface="NikoshBAN" pitchFamily="2" charset="0"/>
            </a:endParaRPr>
          </a:p>
        </p:txBody>
      </p:sp>
      <p:sp>
        <p:nvSpPr>
          <p:cNvPr id="10" name="TextBox 9"/>
          <p:cNvSpPr txBox="1"/>
          <p:nvPr/>
        </p:nvSpPr>
        <p:spPr>
          <a:xfrm>
            <a:off x="914400" y="6629400"/>
            <a:ext cx="2362200" cy="381000"/>
          </a:xfrm>
          <a:prstGeom prst="rect">
            <a:avLst/>
          </a:prstGeom>
          <a:noFill/>
        </p:spPr>
        <p:txBody>
          <a:bodyPr wrap="square" rtlCol="0">
            <a:spAutoFit/>
          </a:bodyPr>
          <a:lstStyle/>
          <a:p>
            <a:endParaRPr lang="en-US" dirty="0"/>
          </a:p>
        </p:txBody>
      </p:sp>
      <p:sp>
        <p:nvSpPr>
          <p:cNvPr id="11" name="TextBox 10"/>
          <p:cNvSpPr txBox="1"/>
          <p:nvPr/>
        </p:nvSpPr>
        <p:spPr>
          <a:xfrm rot="16200000">
            <a:off x="7315200" y="1558380"/>
            <a:ext cx="2362200" cy="769441"/>
          </a:xfrm>
          <a:prstGeom prst="rect">
            <a:avLst/>
          </a:prstGeom>
          <a:noFill/>
        </p:spPr>
        <p:txBody>
          <a:bodyPr wrap="square" rtlCol="0">
            <a:spAutoFit/>
          </a:bodyPr>
          <a:lstStyle/>
          <a:p>
            <a:pPr algn="ctr"/>
            <a:r>
              <a:rPr lang="bn-BD" sz="4400" dirty="0" smtClean="0">
                <a:latin typeface="NikoshBAN" pitchFamily="2" charset="0"/>
                <a:cs typeface="NikoshBAN" pitchFamily="2" charset="0"/>
              </a:rPr>
              <a:t>মডেম</a:t>
            </a:r>
            <a:endParaRPr lang="en-US" sz="4400" dirty="0">
              <a:latin typeface="NikoshBAN" pitchFamily="2" charset="0"/>
              <a:cs typeface="NikoshBAN" pitchFamily="2" charset="0"/>
            </a:endParaRPr>
          </a:p>
        </p:txBody>
      </p:sp>
      <p:sp>
        <p:nvSpPr>
          <p:cNvPr id="12" name="TextBox 11"/>
          <p:cNvSpPr txBox="1"/>
          <p:nvPr/>
        </p:nvSpPr>
        <p:spPr>
          <a:xfrm>
            <a:off x="381000" y="6150114"/>
            <a:ext cx="2590800" cy="646331"/>
          </a:xfrm>
          <a:prstGeom prst="rect">
            <a:avLst/>
          </a:prstGeom>
          <a:noFill/>
        </p:spPr>
        <p:txBody>
          <a:bodyPr wrap="square" rtlCol="0">
            <a:spAutoFit/>
          </a:bodyPr>
          <a:lstStyle/>
          <a:p>
            <a:r>
              <a:rPr lang="bn-BD" sz="3600" dirty="0" smtClean="0">
                <a:latin typeface="NikoshBAN" pitchFamily="2" charset="0"/>
                <a:cs typeface="NikoshBAN" pitchFamily="2" charset="0"/>
              </a:rPr>
              <a:t>মোবাইল ফোন</a:t>
            </a:r>
            <a:endParaRPr lang="en-US" sz="3600" dirty="0">
              <a:latin typeface="NikoshBAN" pitchFamily="2" charset="0"/>
              <a:cs typeface="NikoshBAN" pitchFamily="2" charset="0"/>
            </a:endParaRPr>
          </a:p>
        </p:txBody>
      </p:sp>
      <p:sp>
        <p:nvSpPr>
          <p:cNvPr id="13" name="TextBox 12"/>
          <p:cNvSpPr txBox="1"/>
          <p:nvPr/>
        </p:nvSpPr>
        <p:spPr>
          <a:xfrm rot="16200000">
            <a:off x="7236396" y="4229725"/>
            <a:ext cx="2590800" cy="1446550"/>
          </a:xfrm>
          <a:prstGeom prst="rect">
            <a:avLst/>
          </a:prstGeom>
          <a:noFill/>
        </p:spPr>
        <p:txBody>
          <a:bodyPr wrap="square" rtlCol="0">
            <a:spAutoFit/>
          </a:bodyPr>
          <a:lstStyle/>
          <a:p>
            <a:r>
              <a:rPr lang="en-US" sz="4400" dirty="0" smtClean="0">
                <a:latin typeface="NikoshBAN" pitchFamily="2" charset="0"/>
                <a:cs typeface="NikoshBAN" pitchFamily="2" charset="0"/>
              </a:rPr>
              <a:t>OMR  </a:t>
            </a:r>
            <a:r>
              <a:rPr lang="bn-BD" sz="4400" dirty="0" smtClean="0">
                <a:latin typeface="NikoshBAN" pitchFamily="2" charset="0"/>
                <a:cs typeface="NikoshBAN" pitchFamily="2" charset="0"/>
              </a:rPr>
              <a:t>মেশিন</a:t>
            </a:r>
            <a:endParaRPr lang="en-US" sz="44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amond(in)">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amond(in)">
                                      <p:cBhvr>
                                        <p:cTn id="30" dur="2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circle(in)">
                                      <p:cBhvr>
                                        <p:cTn id="35" dur="2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diamond(in)">
                                      <p:cBhvr>
                                        <p:cTn id="40" dur="2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circle(in)">
                                      <p:cBhvr>
                                        <p:cTn id="45" dur="2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diamond(in)">
                                      <p:cBhvr>
                                        <p:cTn id="5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edefined Process 2"/>
          <p:cNvSpPr/>
          <p:nvPr/>
        </p:nvSpPr>
        <p:spPr>
          <a:xfrm>
            <a:off x="762000" y="381000"/>
            <a:ext cx="7848600" cy="1219200"/>
          </a:xfrm>
          <a:prstGeom prst="flowChartPredefinedProcess">
            <a:avLst/>
          </a:prstGeom>
          <a:solidFill>
            <a:schemeClr val="bg2">
              <a:lumMod val="60000"/>
              <a:lumOff val="40000"/>
            </a:schemeClr>
          </a:solidFill>
          <a:ln w="38100">
            <a:solidFill>
              <a:srgbClr val="00206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bn-BD" sz="3600" dirty="0" smtClean="0">
                <a:solidFill>
                  <a:srgbClr val="FF0000"/>
                </a:solidFill>
                <a:latin typeface="NikoshBAN" pitchFamily="2" charset="0"/>
                <a:cs typeface="NikoshBAN" pitchFamily="2" charset="0"/>
              </a:rPr>
              <a:t>তথ্য ও যোগাযোগ প্রযুক্তি বা আইসিটি এর ব্যবহার </a:t>
            </a:r>
            <a:r>
              <a:rPr lang="bn-BD" sz="4000" dirty="0" smtClean="0">
                <a:solidFill>
                  <a:srgbClr val="FF0000"/>
                </a:solidFill>
                <a:latin typeface="NikoshBAN" pitchFamily="2" charset="0"/>
                <a:cs typeface="NikoshBAN" pitchFamily="2" charset="0"/>
              </a:rPr>
              <a:t>:</a:t>
            </a:r>
            <a:endParaRPr lang="en-US" sz="4000" dirty="0">
              <a:solidFill>
                <a:srgbClr val="FF0000"/>
              </a:solidFill>
              <a:latin typeface="NikoshBAN" pitchFamily="2" charset="0"/>
              <a:cs typeface="NikoshBAN" pitchFamily="2" charset="0"/>
            </a:endParaRPr>
          </a:p>
        </p:txBody>
      </p:sp>
      <p:sp>
        <p:nvSpPr>
          <p:cNvPr id="4" name="TextBox 3"/>
          <p:cNvSpPr txBox="1"/>
          <p:nvPr/>
        </p:nvSpPr>
        <p:spPr>
          <a:xfrm>
            <a:off x="0" y="1828800"/>
            <a:ext cx="6019800" cy="584775"/>
          </a:xfrm>
          <a:prstGeom prst="rect">
            <a:avLst/>
          </a:prstGeom>
          <a:noFill/>
        </p:spPr>
        <p:txBody>
          <a:bodyPr wrap="square" rtlCol="0">
            <a:spAutoFit/>
          </a:bodyPr>
          <a:lstStyle/>
          <a:p>
            <a:pPr>
              <a:buFont typeface="Wingdings" pitchFamily="2" charset="2"/>
              <a:buChar char="Ø"/>
            </a:pPr>
            <a:r>
              <a:rPr lang="bn-BD" sz="3200" u="sng" dirty="0" smtClean="0">
                <a:solidFill>
                  <a:srgbClr val="EE5A5A"/>
                </a:solidFill>
                <a:latin typeface="NikoshBAN" pitchFamily="2" charset="0"/>
                <a:cs typeface="NikoshBAN" pitchFamily="2" charset="0"/>
              </a:rPr>
              <a:t>ব্যক্তিগত বা সামাজিক </a:t>
            </a:r>
            <a:r>
              <a:rPr lang="en-US" sz="3200" u="sng" dirty="0" smtClean="0">
                <a:solidFill>
                  <a:srgbClr val="EE5A5A"/>
                </a:solidFill>
                <a:latin typeface="NikoshBAN" pitchFamily="2" charset="0"/>
                <a:cs typeface="NikoshBAN" pitchFamily="2" charset="0"/>
              </a:rPr>
              <a:t> </a:t>
            </a:r>
            <a:r>
              <a:rPr lang="bn-BD" sz="3200" u="sng" dirty="0" smtClean="0">
                <a:solidFill>
                  <a:srgbClr val="EE5A5A"/>
                </a:solidFill>
                <a:latin typeface="NikoshBAN" pitchFamily="2" charset="0"/>
                <a:cs typeface="NikoshBAN" pitchFamily="2" charset="0"/>
              </a:rPr>
              <a:t>যোগাযোগ  </a:t>
            </a:r>
            <a:r>
              <a:rPr lang="bn-BD" sz="3200" dirty="0" smtClean="0">
                <a:latin typeface="NikoshBAN" pitchFamily="2" charset="0"/>
                <a:cs typeface="NikoshBAN" pitchFamily="2" charset="0"/>
              </a:rPr>
              <a:t>:</a:t>
            </a:r>
            <a:endParaRPr lang="en-US" sz="3200" u="sng" dirty="0">
              <a:latin typeface="NikoshBAN" pitchFamily="2" charset="0"/>
              <a:cs typeface="NikoshBAN" pitchFamily="2" charset="0"/>
            </a:endParaRPr>
          </a:p>
        </p:txBody>
      </p:sp>
      <p:pic>
        <p:nvPicPr>
          <p:cNvPr id="6" name="Picture 5" descr="children_mobile-phone.jpg"/>
          <p:cNvPicPr>
            <a:picLocks noChangeAspect="1"/>
          </p:cNvPicPr>
          <p:nvPr/>
        </p:nvPicPr>
        <p:blipFill>
          <a:blip r:embed="rId2"/>
          <a:stretch>
            <a:fillRect/>
          </a:stretch>
        </p:blipFill>
        <p:spPr>
          <a:xfrm>
            <a:off x="5943600" y="1921328"/>
            <a:ext cx="2971800" cy="3184071"/>
          </a:xfrm>
          <a:prstGeom prst="rect">
            <a:avLst/>
          </a:prstGeom>
        </p:spPr>
      </p:pic>
      <p:sp>
        <p:nvSpPr>
          <p:cNvPr id="7" name="TextBox 6"/>
          <p:cNvSpPr txBox="1"/>
          <p:nvPr/>
        </p:nvSpPr>
        <p:spPr>
          <a:xfrm>
            <a:off x="228600" y="2514600"/>
            <a:ext cx="4191000" cy="4031873"/>
          </a:xfrm>
          <a:prstGeom prst="rect">
            <a:avLst/>
          </a:prstGeom>
          <a:noFill/>
        </p:spPr>
        <p:txBody>
          <a:bodyPr wrap="square" rtlCol="0">
            <a:spAutoFit/>
          </a:bodyPr>
          <a:lstStyle/>
          <a:p>
            <a:r>
              <a:rPr lang="bn-BD" sz="3200" dirty="0" smtClean="0">
                <a:latin typeface="NikoshBAN" pitchFamily="2" charset="0"/>
                <a:cs typeface="NikoshBAN" pitchFamily="2" charset="0"/>
              </a:rPr>
              <a:t>ব্যক্তিগত </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ও </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সামাজিক যোগাযোগ আজকাল সম্পূর্ণরুপে তথ্য ও যোগাযোগ প্রযুক্তির  উপর  নির্ভর শীল। যেমন  : মোবাইলে কথাবার্তা বলা, এসএমএস, ই-মেইল, চ্যটিং ইত্যাদি । </a:t>
            </a:r>
            <a:endParaRPr lang="en-US" sz="3200" dirty="0">
              <a:latin typeface="NikoshBAN" pitchFamily="2" charset="0"/>
              <a:cs typeface="NikoshBAN" pitchFamily="2" charset="0"/>
            </a:endParaRPr>
          </a:p>
        </p:txBody>
      </p:sp>
      <p:sp>
        <p:nvSpPr>
          <p:cNvPr id="8" name="TextBox 7"/>
          <p:cNvSpPr txBox="1"/>
          <p:nvPr/>
        </p:nvSpPr>
        <p:spPr>
          <a:xfrm>
            <a:off x="5562600" y="5257800"/>
            <a:ext cx="3581400" cy="1569660"/>
          </a:xfrm>
          <a:prstGeom prst="rect">
            <a:avLst/>
          </a:prstGeom>
          <a:noFill/>
        </p:spPr>
        <p:txBody>
          <a:bodyPr wrap="square" rtlCol="0">
            <a:spAutoFit/>
          </a:bodyPr>
          <a:lstStyle/>
          <a:p>
            <a:r>
              <a:rPr lang="bn-BD" sz="3200" dirty="0" smtClean="0">
                <a:latin typeface="NikoshBAN" pitchFamily="2" charset="0"/>
                <a:cs typeface="NikoshBAN" pitchFamily="2" charset="0"/>
              </a:rPr>
              <a:t>ব্যক্তিগত যোগাযোগর সবচেয়ে বেশি ব্যবহৃত হয় মোবাইল</a:t>
            </a:r>
            <a:endParaRPr lang="en-US" sz="32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amond(in)">
                                      <p:cBhvr>
                                        <p:cTn id="25" dur="2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heel(4)">
                                      <p:cBhvr>
                                        <p:cTn id="3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2895600" cy="830997"/>
          </a:xfrm>
          <a:prstGeom prst="rect">
            <a:avLst/>
          </a:prstGeom>
          <a:noFill/>
        </p:spPr>
        <p:txBody>
          <a:bodyPr wrap="square" rtlCol="0">
            <a:spAutoFit/>
          </a:bodyPr>
          <a:lstStyle/>
          <a:p>
            <a:pPr>
              <a:buFont typeface="Wingdings" pitchFamily="2" charset="2"/>
              <a:buChar char="Ø"/>
            </a:pPr>
            <a:r>
              <a:rPr lang="bn-BD" sz="4800" u="sng" dirty="0" smtClean="0">
                <a:latin typeface="NikoshBAN" pitchFamily="2" charset="0"/>
                <a:cs typeface="NikoshBAN" pitchFamily="2" charset="0"/>
              </a:rPr>
              <a:t>বিনোদন</a:t>
            </a:r>
            <a:r>
              <a:rPr lang="bn-BD" sz="4000" u="sng" dirty="0" smtClean="0">
                <a:latin typeface="NikoshBAN" pitchFamily="2" charset="0"/>
                <a:cs typeface="NikoshBAN" pitchFamily="2" charset="0"/>
              </a:rPr>
              <a:t> :</a:t>
            </a:r>
            <a:endParaRPr lang="en-US" sz="4000" u="sng" dirty="0">
              <a:latin typeface="NikoshBAN" pitchFamily="2" charset="0"/>
              <a:cs typeface="NikoshBAN" pitchFamily="2" charset="0"/>
            </a:endParaRPr>
          </a:p>
        </p:txBody>
      </p:sp>
      <p:pic>
        <p:nvPicPr>
          <p:cNvPr id="3" name="Picture 2" descr="watch-tv-260x173.jpg"/>
          <p:cNvPicPr>
            <a:picLocks noChangeAspect="1"/>
          </p:cNvPicPr>
          <p:nvPr/>
        </p:nvPicPr>
        <p:blipFill>
          <a:blip r:embed="rId2"/>
          <a:stretch>
            <a:fillRect/>
          </a:stretch>
        </p:blipFill>
        <p:spPr>
          <a:xfrm>
            <a:off x="5105400" y="1676400"/>
            <a:ext cx="3625446" cy="4484619"/>
          </a:xfrm>
          <a:prstGeom prst="rect">
            <a:avLst/>
          </a:prstGeom>
        </p:spPr>
      </p:pic>
      <p:sp>
        <p:nvSpPr>
          <p:cNvPr id="4" name="TextBox 3"/>
          <p:cNvSpPr txBox="1"/>
          <p:nvPr/>
        </p:nvSpPr>
        <p:spPr>
          <a:xfrm>
            <a:off x="457200" y="1600200"/>
            <a:ext cx="4648200" cy="5078313"/>
          </a:xfrm>
          <a:prstGeom prst="rect">
            <a:avLst/>
          </a:prstGeom>
          <a:noFill/>
        </p:spPr>
        <p:txBody>
          <a:bodyPr wrap="square" rtlCol="0">
            <a:spAutoFit/>
          </a:bodyPr>
          <a:lstStyle/>
          <a:p>
            <a:r>
              <a:rPr lang="bn-BD" sz="3600" dirty="0" smtClean="0">
                <a:latin typeface="NikoshBAN" pitchFamily="2" charset="0"/>
                <a:cs typeface="NikoshBAN" pitchFamily="2" charset="0"/>
              </a:rPr>
              <a:t>বই পড়া, গান শোনা, সিনেমা দেখা থেকে শুরু করে কম্পিউটার গেম খেলায় পর্যন্ত এই প্রযুক্তি ব্যবহার করা হচ্ছে। আইসিটির আবিষ্কারের ফলে আমরা ক্রিকেট বা ফুটবল খেলা মাঠে না গিয়ে ঘরে বসে দেখতে পাই ।</a:t>
            </a:r>
            <a:endParaRPr lang="en-US" sz="3600" dirty="0">
              <a:latin typeface="NikoshBAN" pitchFamily="2" charset="0"/>
              <a:cs typeface="NikoshBAN" pitchFamily="2" charset="0"/>
            </a:endParaRPr>
          </a:p>
        </p:txBody>
      </p:sp>
    </p:spTree>
  </p:cSld>
  <p:clrMapOvr>
    <a:masterClrMapping/>
  </p:clrMapOvr>
  <p:transition>
    <p:wedg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4)">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Technic">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924</TotalTime>
  <Words>399</Words>
  <Application>Microsoft Office PowerPoint</Application>
  <PresentationFormat>On-screen Show (4:3)</PresentationFormat>
  <Paragraphs>58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Slide 1</vt:lpstr>
      <vt:lpstr>পরিচিতি</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TTSC</cp:lastModifiedBy>
  <cp:revision>202</cp:revision>
  <dcterms:created xsi:type="dcterms:W3CDTF">2013-08-03T04:17:59Z</dcterms:created>
  <dcterms:modified xsi:type="dcterms:W3CDTF">2019-10-02T06:53:27Z</dcterms:modified>
</cp:coreProperties>
</file>