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81" r:id="rId3"/>
    <p:sldId id="282" r:id="rId4"/>
    <p:sldId id="279" r:id="rId5"/>
    <p:sldId id="278" r:id="rId6"/>
    <p:sldId id="259" r:id="rId7"/>
    <p:sldId id="290" r:id="rId8"/>
    <p:sldId id="291" r:id="rId9"/>
    <p:sldId id="283" r:id="rId10"/>
    <p:sldId id="284" r:id="rId11"/>
    <p:sldId id="285" r:id="rId12"/>
    <p:sldId id="286" r:id="rId13"/>
    <p:sldId id="287" r:id="rId14"/>
    <p:sldId id="292" r:id="rId15"/>
    <p:sldId id="266" r:id="rId16"/>
    <p:sldId id="267" r:id="rId17"/>
    <p:sldId id="268" r:id="rId18"/>
    <p:sldId id="293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BD19F"/>
    <a:srgbClr val="36D6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69" autoAdjust="0"/>
    <p:restoredTop sz="94660"/>
  </p:normalViewPr>
  <p:slideViewPr>
    <p:cSldViewPr>
      <p:cViewPr varScale="1">
        <p:scale>
          <a:sx n="56" d="100"/>
          <a:sy n="56" d="100"/>
        </p:scale>
        <p:origin x="-1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E7AA-0C4C-4CB5-81E8-B2663C925393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E48F5-1E5B-4D37-B383-6C00A194D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48F5-1E5B-4D37-B383-6C00A194DE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35083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Engr. </a:t>
            </a:r>
            <a:r>
              <a:rPr lang="en-US" dirty="0" err="1" smtClean="0"/>
              <a:t>Masod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Instructor (Electronics)</a:t>
            </a:r>
            <a:br>
              <a:rPr lang="en-US" dirty="0" smtClean="0"/>
            </a:br>
            <a:r>
              <a:rPr lang="en-US" dirty="0" smtClean="0"/>
              <a:t>Technical School and College,</a:t>
            </a:r>
            <a:br>
              <a:rPr lang="en-US" dirty="0" smtClean="0"/>
            </a:br>
            <a:r>
              <a:rPr lang="en-US" dirty="0" err="1" smtClean="0"/>
              <a:t>Tangail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5F8C-1C9D-4BA6-A6E7-7C5339E62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2762-6277-4F72-893A-CCFED319216D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A37E-5A4C-438F-8293-1E6D624BA339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C157-DECE-43D7-901E-82DC439150E4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6D01-2B1A-4655-8108-D34F488E552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4037-EA55-4974-8063-B69DE9835693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B97B-114B-4D2A-A33E-2813E8F6C67E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00EE-1480-4DB9-B876-2ADF280D5EDA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E1A2-9BF6-404B-97AE-0DF5BFE7B7CB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26D6-56E1-42D5-A944-334C6B1573A3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0000"/>
                </a:solidFill>
              </a:defRPr>
            </a:lvl1pPr>
          </a:lstStyle>
          <a:p>
            <a:fld id="{EB0E612F-65EB-4522-A440-52CE93959986}" type="datetime1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Electronics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1219200"/>
          </a:xfrm>
          <a:prstGeom prst="roundRect">
            <a:avLst/>
          </a:prstGeom>
          <a:solidFill>
            <a:srgbClr val="36D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Technical School and College, </a:t>
            </a:r>
            <a:r>
              <a:rPr lang="en-US" sz="2800" dirty="0" err="1" smtClean="0">
                <a:solidFill>
                  <a:schemeClr val="tx1"/>
                </a:solidFill>
              </a:rPr>
              <a:t>Tangail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flipH="1">
            <a:off x="0" y="6324600"/>
            <a:ext cx="9144000" cy="533400"/>
          </a:xfrm>
          <a:prstGeom prst="roundRect">
            <a:avLst/>
          </a:prstGeom>
          <a:solidFill>
            <a:srgbClr val="3BD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laptop"/>
          <p:cNvSpPr>
            <a:spLocks noEditPoints="1" noChangeArrowheads="1"/>
          </p:cNvSpPr>
          <p:nvPr userDrawn="1"/>
        </p:nvSpPr>
        <p:spPr bwMode="auto">
          <a:xfrm>
            <a:off x="0" y="0"/>
            <a:ext cx="1809750" cy="1143001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rif\Videos\Analog%20Circuit%20%20Rectifier%5b2%5d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if\Videos\half%20wave%20rectifier%20demo%5b4%5d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352800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1828800" y="2438400"/>
            <a:ext cx="5029200" cy="3581400"/>
            <a:chOff x="1295400" y="1676400"/>
            <a:chExt cx="5029200" cy="5181600"/>
          </a:xfrm>
        </p:grpSpPr>
        <p:pic>
          <p:nvPicPr>
            <p:cNvPr id="11" name="Picture 10" descr="flower_basket_4_brwn_2.jpg"/>
            <p:cNvPicPr>
              <a:picLocks noChangeAspect="1"/>
            </p:cNvPicPr>
            <p:nvPr/>
          </p:nvPicPr>
          <p:blipFill>
            <a:blip r:embed="rId2" cstate="print"/>
            <a:srcRect l="8750" t="9030" r="10000" b="13318"/>
            <a:stretch>
              <a:fillRect/>
            </a:stretch>
          </p:blipFill>
          <p:spPr>
            <a:xfrm>
              <a:off x="2286000" y="4186311"/>
              <a:ext cx="4038600" cy="2671689"/>
            </a:xfrm>
            <a:prstGeom prst="rect">
              <a:avLst/>
            </a:prstGeom>
          </p:spPr>
        </p:pic>
        <p:grpSp>
          <p:nvGrpSpPr>
            <p:cNvPr id="3" name="Group 20"/>
            <p:cNvGrpSpPr/>
            <p:nvPr/>
          </p:nvGrpSpPr>
          <p:grpSpPr>
            <a:xfrm>
              <a:off x="1295400" y="1676400"/>
              <a:ext cx="3124200" cy="4222653"/>
              <a:chOff x="762000" y="1981200"/>
              <a:chExt cx="3124200" cy="4222653"/>
            </a:xfrm>
          </p:grpSpPr>
          <p:sp>
            <p:nvSpPr>
              <p:cNvPr id="12" name="Freeform 11"/>
              <p:cNvSpPr/>
              <p:nvPr/>
            </p:nvSpPr>
            <p:spPr>
              <a:xfrm flipH="1">
                <a:off x="1561422" y="3953022"/>
                <a:ext cx="2249068" cy="1399736"/>
              </a:xfrm>
              <a:custGeom>
                <a:avLst/>
                <a:gdLst>
                  <a:gd name="connsiteX0" fmla="*/ 1941342 w 2368062"/>
                  <a:gd name="connsiteY0" fmla="*/ 1223889 h 1399736"/>
                  <a:gd name="connsiteX1" fmla="*/ 2307102 w 2368062"/>
                  <a:gd name="connsiteY1" fmla="*/ 956603 h 1399736"/>
                  <a:gd name="connsiteX2" fmla="*/ 2307102 w 2368062"/>
                  <a:gd name="connsiteY2" fmla="*/ 928468 h 1399736"/>
                  <a:gd name="connsiteX3" fmla="*/ 1969478 w 2368062"/>
                  <a:gd name="connsiteY3" fmla="*/ 717452 h 1399736"/>
                  <a:gd name="connsiteX4" fmla="*/ 1800665 w 2368062"/>
                  <a:gd name="connsiteY4" fmla="*/ 534572 h 1399736"/>
                  <a:gd name="connsiteX5" fmla="*/ 1702191 w 2368062"/>
                  <a:gd name="connsiteY5" fmla="*/ 647114 h 1399736"/>
                  <a:gd name="connsiteX6" fmla="*/ 1533379 w 2368062"/>
                  <a:gd name="connsiteY6" fmla="*/ 661182 h 1399736"/>
                  <a:gd name="connsiteX7" fmla="*/ 1252025 w 2368062"/>
                  <a:gd name="connsiteY7" fmla="*/ 196948 h 1399736"/>
                  <a:gd name="connsiteX8" fmla="*/ 1252025 w 2368062"/>
                  <a:gd name="connsiteY8" fmla="*/ 196948 h 1399736"/>
                  <a:gd name="connsiteX9" fmla="*/ 1097281 w 2368062"/>
                  <a:gd name="connsiteY9" fmla="*/ 253219 h 1399736"/>
                  <a:gd name="connsiteX10" fmla="*/ 675250 w 2368062"/>
                  <a:gd name="connsiteY10" fmla="*/ 112542 h 1399736"/>
                  <a:gd name="connsiteX11" fmla="*/ 436099 w 2368062"/>
                  <a:gd name="connsiteY11" fmla="*/ 14068 h 1399736"/>
                  <a:gd name="connsiteX12" fmla="*/ 225084 w 2368062"/>
                  <a:gd name="connsiteY12" fmla="*/ 28135 h 1399736"/>
                  <a:gd name="connsiteX13" fmla="*/ 70339 w 2368062"/>
                  <a:gd name="connsiteY13" fmla="*/ 168812 h 1399736"/>
                  <a:gd name="connsiteX14" fmla="*/ 14068 w 2368062"/>
                  <a:gd name="connsiteY14" fmla="*/ 422031 h 1399736"/>
                  <a:gd name="connsiteX15" fmla="*/ 14068 w 2368062"/>
                  <a:gd name="connsiteY15" fmla="*/ 436099 h 1399736"/>
                  <a:gd name="connsiteX16" fmla="*/ 98475 w 2368062"/>
                  <a:gd name="connsiteY16" fmla="*/ 436099 h 1399736"/>
                  <a:gd name="connsiteX17" fmla="*/ 154745 w 2368062"/>
                  <a:gd name="connsiteY17" fmla="*/ 534572 h 1399736"/>
                  <a:gd name="connsiteX18" fmla="*/ 140678 w 2368062"/>
                  <a:gd name="connsiteY18" fmla="*/ 562708 h 1399736"/>
                  <a:gd name="connsiteX19" fmla="*/ 295422 w 2368062"/>
                  <a:gd name="connsiteY19" fmla="*/ 576775 h 1399736"/>
                  <a:gd name="connsiteX20" fmla="*/ 407964 w 2368062"/>
                  <a:gd name="connsiteY20" fmla="*/ 534572 h 1399736"/>
                  <a:gd name="connsiteX21" fmla="*/ 407964 w 2368062"/>
                  <a:gd name="connsiteY21" fmla="*/ 534572 h 1399736"/>
                  <a:gd name="connsiteX22" fmla="*/ 689318 w 2368062"/>
                  <a:gd name="connsiteY22" fmla="*/ 759655 h 1399736"/>
                  <a:gd name="connsiteX23" fmla="*/ 914401 w 2368062"/>
                  <a:gd name="connsiteY23" fmla="*/ 1026942 h 1399736"/>
                  <a:gd name="connsiteX24" fmla="*/ 1139484 w 2368062"/>
                  <a:gd name="connsiteY24" fmla="*/ 1223889 h 1399736"/>
                  <a:gd name="connsiteX25" fmla="*/ 1364567 w 2368062"/>
                  <a:gd name="connsiteY25" fmla="*/ 1350499 h 1399736"/>
                  <a:gd name="connsiteX26" fmla="*/ 1603718 w 2368062"/>
                  <a:gd name="connsiteY26" fmla="*/ 1378634 h 1399736"/>
                  <a:gd name="connsiteX27" fmla="*/ 1941342 w 2368062"/>
                  <a:gd name="connsiteY27" fmla="*/ 1223889 h 139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368062" h="1399736">
                    <a:moveTo>
                      <a:pt x="1941342" y="1223889"/>
                    </a:moveTo>
                    <a:cubicBezTo>
                      <a:pt x="2058573" y="1153551"/>
                      <a:pt x="2246142" y="1005840"/>
                      <a:pt x="2307102" y="956603"/>
                    </a:cubicBezTo>
                    <a:cubicBezTo>
                      <a:pt x="2368062" y="907366"/>
                      <a:pt x="2363373" y="968326"/>
                      <a:pt x="2307102" y="928468"/>
                    </a:cubicBezTo>
                    <a:cubicBezTo>
                      <a:pt x="2250831" y="888610"/>
                      <a:pt x="2053884" y="783101"/>
                      <a:pt x="1969478" y="717452"/>
                    </a:cubicBezTo>
                    <a:cubicBezTo>
                      <a:pt x="1885072" y="651803"/>
                      <a:pt x="1845213" y="546295"/>
                      <a:pt x="1800665" y="534572"/>
                    </a:cubicBezTo>
                    <a:cubicBezTo>
                      <a:pt x="1756117" y="522849"/>
                      <a:pt x="1746739" y="626012"/>
                      <a:pt x="1702191" y="647114"/>
                    </a:cubicBezTo>
                    <a:cubicBezTo>
                      <a:pt x="1657643" y="668216"/>
                      <a:pt x="1608407" y="736210"/>
                      <a:pt x="1533379" y="661182"/>
                    </a:cubicBezTo>
                    <a:cubicBezTo>
                      <a:pt x="1458351" y="586154"/>
                      <a:pt x="1252025" y="196948"/>
                      <a:pt x="1252025" y="196948"/>
                    </a:cubicBezTo>
                    <a:lnTo>
                      <a:pt x="1252025" y="196948"/>
                    </a:lnTo>
                    <a:cubicBezTo>
                      <a:pt x="1226235" y="206326"/>
                      <a:pt x="1193410" y="267287"/>
                      <a:pt x="1097281" y="253219"/>
                    </a:cubicBezTo>
                    <a:cubicBezTo>
                      <a:pt x="1001152" y="239151"/>
                      <a:pt x="785447" y="152400"/>
                      <a:pt x="675250" y="112542"/>
                    </a:cubicBezTo>
                    <a:cubicBezTo>
                      <a:pt x="565053" y="72684"/>
                      <a:pt x="511127" y="28136"/>
                      <a:pt x="436099" y="14068"/>
                    </a:cubicBezTo>
                    <a:cubicBezTo>
                      <a:pt x="361071" y="0"/>
                      <a:pt x="286044" y="2344"/>
                      <a:pt x="225084" y="28135"/>
                    </a:cubicBezTo>
                    <a:cubicBezTo>
                      <a:pt x="164124" y="53926"/>
                      <a:pt x="105508" y="103163"/>
                      <a:pt x="70339" y="168812"/>
                    </a:cubicBezTo>
                    <a:cubicBezTo>
                      <a:pt x="35170" y="234461"/>
                      <a:pt x="23446" y="377483"/>
                      <a:pt x="14068" y="422031"/>
                    </a:cubicBezTo>
                    <a:cubicBezTo>
                      <a:pt x="4690" y="466579"/>
                      <a:pt x="0" y="433754"/>
                      <a:pt x="14068" y="436099"/>
                    </a:cubicBezTo>
                    <a:cubicBezTo>
                      <a:pt x="28136" y="438444"/>
                      <a:pt x="75029" y="419687"/>
                      <a:pt x="98475" y="436099"/>
                    </a:cubicBezTo>
                    <a:cubicBezTo>
                      <a:pt x="121921" y="452511"/>
                      <a:pt x="147711" y="513471"/>
                      <a:pt x="154745" y="534572"/>
                    </a:cubicBezTo>
                    <a:cubicBezTo>
                      <a:pt x="161779" y="555674"/>
                      <a:pt x="117232" y="555674"/>
                      <a:pt x="140678" y="562708"/>
                    </a:cubicBezTo>
                    <a:cubicBezTo>
                      <a:pt x="164124" y="569742"/>
                      <a:pt x="250875" y="581464"/>
                      <a:pt x="295422" y="576775"/>
                    </a:cubicBezTo>
                    <a:cubicBezTo>
                      <a:pt x="339969" y="572086"/>
                      <a:pt x="407964" y="534572"/>
                      <a:pt x="407964" y="534572"/>
                    </a:cubicBezTo>
                    <a:lnTo>
                      <a:pt x="407964" y="534572"/>
                    </a:lnTo>
                    <a:cubicBezTo>
                      <a:pt x="454856" y="572086"/>
                      <a:pt x="604912" y="677593"/>
                      <a:pt x="689318" y="759655"/>
                    </a:cubicBezTo>
                    <a:cubicBezTo>
                      <a:pt x="773724" y="841717"/>
                      <a:pt x="839373" y="949570"/>
                      <a:pt x="914401" y="1026942"/>
                    </a:cubicBezTo>
                    <a:cubicBezTo>
                      <a:pt x="989429" y="1104314"/>
                      <a:pt x="1064456" y="1169963"/>
                      <a:pt x="1139484" y="1223889"/>
                    </a:cubicBezTo>
                    <a:cubicBezTo>
                      <a:pt x="1214512" y="1277815"/>
                      <a:pt x="1287195" y="1324708"/>
                      <a:pt x="1364567" y="1350499"/>
                    </a:cubicBezTo>
                    <a:cubicBezTo>
                      <a:pt x="1441939" y="1376290"/>
                      <a:pt x="1505244" y="1399736"/>
                      <a:pt x="1603718" y="1378634"/>
                    </a:cubicBezTo>
                    <a:cubicBezTo>
                      <a:pt x="1702192" y="1357532"/>
                      <a:pt x="1824111" y="1294227"/>
                      <a:pt x="1941342" y="1223889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3690242" y="4389120"/>
                <a:ext cx="173690" cy="196948"/>
              </a:xfrm>
              <a:custGeom>
                <a:avLst/>
                <a:gdLst>
                  <a:gd name="connsiteX0" fmla="*/ 70338 w 182880"/>
                  <a:gd name="connsiteY0" fmla="*/ 14068 h 196948"/>
                  <a:gd name="connsiteX1" fmla="*/ 0 w 182880"/>
                  <a:gd name="connsiteY1" fmla="*/ 196948 h 196948"/>
                  <a:gd name="connsiteX2" fmla="*/ 0 w 182880"/>
                  <a:gd name="connsiteY2" fmla="*/ 196948 h 196948"/>
                  <a:gd name="connsiteX3" fmla="*/ 182880 w 182880"/>
                  <a:gd name="connsiteY3" fmla="*/ 98474 h 196948"/>
                  <a:gd name="connsiteX4" fmla="*/ 182880 w 182880"/>
                  <a:gd name="connsiteY4" fmla="*/ 98474 h 196948"/>
                  <a:gd name="connsiteX5" fmla="*/ 168812 w 182880"/>
                  <a:gd name="connsiteY5" fmla="*/ 14068 h 196948"/>
                  <a:gd name="connsiteX6" fmla="*/ 70338 w 182880"/>
                  <a:gd name="connsiteY6" fmla="*/ 14068 h 19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880" h="196948">
                    <a:moveTo>
                      <a:pt x="70338" y="14068"/>
                    </a:moveTo>
                    <a:lnTo>
                      <a:pt x="0" y="196948"/>
                    </a:lnTo>
                    <a:lnTo>
                      <a:pt x="0" y="196948"/>
                    </a:lnTo>
                    <a:lnTo>
                      <a:pt x="182880" y="98474"/>
                    </a:lnTo>
                    <a:lnTo>
                      <a:pt x="182880" y="98474"/>
                    </a:lnTo>
                    <a:cubicBezTo>
                      <a:pt x="180535" y="84406"/>
                      <a:pt x="182880" y="28136"/>
                      <a:pt x="168812" y="14068"/>
                    </a:cubicBezTo>
                    <a:cubicBezTo>
                      <a:pt x="154744" y="0"/>
                      <a:pt x="126609" y="7034"/>
                      <a:pt x="70338" y="140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 flipH="1">
                <a:off x="1176186" y="1981200"/>
                <a:ext cx="1474141" cy="2726788"/>
              </a:xfrm>
              <a:custGeom>
                <a:avLst/>
                <a:gdLst>
                  <a:gd name="connsiteX0" fmla="*/ 30480 w 1552135"/>
                  <a:gd name="connsiteY0" fmla="*/ 2168770 h 2726788"/>
                  <a:gd name="connsiteX1" fmla="*/ 114886 w 1552135"/>
                  <a:gd name="connsiteY1" fmla="*/ 1999957 h 2726788"/>
                  <a:gd name="connsiteX2" fmla="*/ 157090 w 1552135"/>
                  <a:gd name="connsiteY2" fmla="*/ 1577927 h 2726788"/>
                  <a:gd name="connsiteX3" fmla="*/ 241496 w 1552135"/>
                  <a:gd name="connsiteY3" fmla="*/ 1366911 h 2726788"/>
                  <a:gd name="connsiteX4" fmla="*/ 565053 w 1552135"/>
                  <a:gd name="connsiteY4" fmla="*/ 1071490 h 2726788"/>
                  <a:gd name="connsiteX5" fmla="*/ 888610 w 1552135"/>
                  <a:gd name="connsiteY5" fmla="*/ 790136 h 2726788"/>
                  <a:gd name="connsiteX6" fmla="*/ 1141828 w 1552135"/>
                  <a:gd name="connsiteY6" fmla="*/ 396241 h 2726788"/>
                  <a:gd name="connsiteX7" fmla="*/ 1268437 w 1552135"/>
                  <a:gd name="connsiteY7" fmla="*/ 86751 h 2726788"/>
                  <a:gd name="connsiteX8" fmla="*/ 1395046 w 1552135"/>
                  <a:gd name="connsiteY8" fmla="*/ 44548 h 2726788"/>
                  <a:gd name="connsiteX9" fmla="*/ 1380979 w 1552135"/>
                  <a:gd name="connsiteY9" fmla="*/ 354037 h 2726788"/>
                  <a:gd name="connsiteX10" fmla="*/ 1451317 w 1552135"/>
                  <a:gd name="connsiteY10" fmla="*/ 311834 h 2726788"/>
                  <a:gd name="connsiteX11" fmla="*/ 1493520 w 1552135"/>
                  <a:gd name="connsiteY11" fmla="*/ 311834 h 2726788"/>
                  <a:gd name="connsiteX12" fmla="*/ 1395046 w 1552135"/>
                  <a:gd name="connsiteY12" fmla="*/ 705730 h 2726788"/>
                  <a:gd name="connsiteX13" fmla="*/ 1409114 w 1552135"/>
                  <a:gd name="connsiteY13" fmla="*/ 663527 h 2726788"/>
                  <a:gd name="connsiteX14" fmla="*/ 1535723 w 1552135"/>
                  <a:gd name="connsiteY14" fmla="*/ 593188 h 2726788"/>
                  <a:gd name="connsiteX15" fmla="*/ 1380979 w 1552135"/>
                  <a:gd name="connsiteY15" fmla="*/ 1085557 h 2726788"/>
                  <a:gd name="connsiteX16" fmla="*/ 1380979 w 1552135"/>
                  <a:gd name="connsiteY16" fmla="*/ 1085557 h 2726788"/>
                  <a:gd name="connsiteX17" fmla="*/ 1465385 w 1552135"/>
                  <a:gd name="connsiteY17" fmla="*/ 1015219 h 2726788"/>
                  <a:gd name="connsiteX18" fmla="*/ 1521656 w 1552135"/>
                  <a:gd name="connsiteY18" fmla="*/ 1001151 h 2726788"/>
                  <a:gd name="connsiteX19" fmla="*/ 1493520 w 1552135"/>
                  <a:gd name="connsiteY19" fmla="*/ 1198099 h 2726788"/>
                  <a:gd name="connsiteX20" fmla="*/ 1169963 w 1552135"/>
                  <a:gd name="connsiteY20" fmla="*/ 1620130 h 2726788"/>
                  <a:gd name="connsiteX21" fmla="*/ 1169963 w 1552135"/>
                  <a:gd name="connsiteY21" fmla="*/ 1620130 h 2726788"/>
                  <a:gd name="connsiteX22" fmla="*/ 1324708 w 1552135"/>
                  <a:gd name="connsiteY22" fmla="*/ 1563859 h 2726788"/>
                  <a:gd name="connsiteX23" fmla="*/ 1366911 w 1552135"/>
                  <a:gd name="connsiteY23" fmla="*/ 1620130 h 2726788"/>
                  <a:gd name="connsiteX24" fmla="*/ 1282505 w 1552135"/>
                  <a:gd name="connsiteY24" fmla="*/ 1817077 h 2726788"/>
                  <a:gd name="connsiteX25" fmla="*/ 973016 w 1552135"/>
                  <a:gd name="connsiteY25" fmla="*/ 2042161 h 2726788"/>
                  <a:gd name="connsiteX26" fmla="*/ 1043354 w 1552135"/>
                  <a:gd name="connsiteY26" fmla="*/ 2028093 h 2726788"/>
                  <a:gd name="connsiteX27" fmla="*/ 1169963 w 1552135"/>
                  <a:gd name="connsiteY27" fmla="*/ 2098431 h 2726788"/>
                  <a:gd name="connsiteX28" fmla="*/ 1085557 w 1552135"/>
                  <a:gd name="connsiteY28" fmla="*/ 2210973 h 2726788"/>
                  <a:gd name="connsiteX29" fmla="*/ 691662 w 1552135"/>
                  <a:gd name="connsiteY29" fmla="*/ 2309447 h 2726788"/>
                  <a:gd name="connsiteX30" fmla="*/ 691662 w 1552135"/>
                  <a:gd name="connsiteY30" fmla="*/ 2309447 h 2726788"/>
                  <a:gd name="connsiteX31" fmla="*/ 832339 w 1552135"/>
                  <a:gd name="connsiteY31" fmla="*/ 2379785 h 2726788"/>
                  <a:gd name="connsiteX32" fmla="*/ 579120 w 1552135"/>
                  <a:gd name="connsiteY32" fmla="*/ 2506394 h 2726788"/>
                  <a:gd name="connsiteX33" fmla="*/ 466579 w 1552135"/>
                  <a:gd name="connsiteY33" fmla="*/ 2647071 h 2726788"/>
                  <a:gd name="connsiteX34" fmla="*/ 297766 w 1552135"/>
                  <a:gd name="connsiteY34" fmla="*/ 2647071 h 2726788"/>
                  <a:gd name="connsiteX35" fmla="*/ 30480 w 1552135"/>
                  <a:gd name="connsiteY35" fmla="*/ 2168770 h 272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52135" h="2726788">
                    <a:moveTo>
                      <a:pt x="30480" y="2168770"/>
                    </a:moveTo>
                    <a:cubicBezTo>
                      <a:pt x="0" y="2060918"/>
                      <a:pt x="93784" y="2098431"/>
                      <a:pt x="114886" y="1999957"/>
                    </a:cubicBezTo>
                    <a:cubicBezTo>
                      <a:pt x="135988" y="1901483"/>
                      <a:pt x="135988" y="1683435"/>
                      <a:pt x="157090" y="1577927"/>
                    </a:cubicBezTo>
                    <a:cubicBezTo>
                      <a:pt x="178192" y="1472419"/>
                      <a:pt x="173502" y="1451317"/>
                      <a:pt x="241496" y="1366911"/>
                    </a:cubicBezTo>
                    <a:cubicBezTo>
                      <a:pt x="309490" y="1282505"/>
                      <a:pt x="457201" y="1167619"/>
                      <a:pt x="565053" y="1071490"/>
                    </a:cubicBezTo>
                    <a:cubicBezTo>
                      <a:pt x="672905" y="975361"/>
                      <a:pt x="792481" y="902677"/>
                      <a:pt x="888610" y="790136"/>
                    </a:cubicBezTo>
                    <a:cubicBezTo>
                      <a:pt x="984739" y="677595"/>
                      <a:pt x="1078524" y="513472"/>
                      <a:pt x="1141828" y="396241"/>
                    </a:cubicBezTo>
                    <a:cubicBezTo>
                      <a:pt x="1205132" y="279010"/>
                      <a:pt x="1226234" y="145367"/>
                      <a:pt x="1268437" y="86751"/>
                    </a:cubicBezTo>
                    <a:cubicBezTo>
                      <a:pt x="1310640" y="28135"/>
                      <a:pt x="1376289" y="0"/>
                      <a:pt x="1395046" y="44548"/>
                    </a:cubicBezTo>
                    <a:cubicBezTo>
                      <a:pt x="1413803" y="89096"/>
                      <a:pt x="1371601" y="309489"/>
                      <a:pt x="1380979" y="354037"/>
                    </a:cubicBezTo>
                    <a:cubicBezTo>
                      <a:pt x="1390357" y="398585"/>
                      <a:pt x="1432560" y="318868"/>
                      <a:pt x="1451317" y="311834"/>
                    </a:cubicBezTo>
                    <a:cubicBezTo>
                      <a:pt x="1470074" y="304800"/>
                      <a:pt x="1502899" y="246185"/>
                      <a:pt x="1493520" y="311834"/>
                    </a:cubicBezTo>
                    <a:cubicBezTo>
                      <a:pt x="1484141" y="377483"/>
                      <a:pt x="1409114" y="647115"/>
                      <a:pt x="1395046" y="705730"/>
                    </a:cubicBezTo>
                    <a:cubicBezTo>
                      <a:pt x="1380978" y="764345"/>
                      <a:pt x="1385668" y="682284"/>
                      <a:pt x="1409114" y="663527"/>
                    </a:cubicBezTo>
                    <a:cubicBezTo>
                      <a:pt x="1432560" y="644770"/>
                      <a:pt x="1540412" y="522850"/>
                      <a:pt x="1535723" y="593188"/>
                    </a:cubicBezTo>
                    <a:cubicBezTo>
                      <a:pt x="1531034" y="663526"/>
                      <a:pt x="1380979" y="1085557"/>
                      <a:pt x="1380979" y="1085557"/>
                    </a:cubicBezTo>
                    <a:lnTo>
                      <a:pt x="1380979" y="1085557"/>
                    </a:lnTo>
                    <a:cubicBezTo>
                      <a:pt x="1395047" y="1073834"/>
                      <a:pt x="1441939" y="1029287"/>
                      <a:pt x="1465385" y="1015219"/>
                    </a:cubicBezTo>
                    <a:cubicBezTo>
                      <a:pt x="1488831" y="1001151"/>
                      <a:pt x="1516967" y="970671"/>
                      <a:pt x="1521656" y="1001151"/>
                    </a:cubicBezTo>
                    <a:cubicBezTo>
                      <a:pt x="1526345" y="1031631"/>
                      <a:pt x="1552135" y="1094936"/>
                      <a:pt x="1493520" y="1198099"/>
                    </a:cubicBezTo>
                    <a:cubicBezTo>
                      <a:pt x="1434905" y="1301262"/>
                      <a:pt x="1169963" y="1620130"/>
                      <a:pt x="1169963" y="1620130"/>
                    </a:cubicBezTo>
                    <a:lnTo>
                      <a:pt x="1169963" y="1620130"/>
                    </a:lnTo>
                    <a:cubicBezTo>
                      <a:pt x="1195754" y="1610752"/>
                      <a:pt x="1291883" y="1563859"/>
                      <a:pt x="1324708" y="1563859"/>
                    </a:cubicBezTo>
                    <a:cubicBezTo>
                      <a:pt x="1357533" y="1563859"/>
                      <a:pt x="1373945" y="1577927"/>
                      <a:pt x="1366911" y="1620130"/>
                    </a:cubicBezTo>
                    <a:cubicBezTo>
                      <a:pt x="1359877" y="1662333"/>
                      <a:pt x="1348154" y="1746739"/>
                      <a:pt x="1282505" y="1817077"/>
                    </a:cubicBezTo>
                    <a:cubicBezTo>
                      <a:pt x="1216856" y="1887415"/>
                      <a:pt x="1012874" y="2006992"/>
                      <a:pt x="973016" y="2042161"/>
                    </a:cubicBezTo>
                    <a:cubicBezTo>
                      <a:pt x="933158" y="2077330"/>
                      <a:pt x="1010530" y="2018715"/>
                      <a:pt x="1043354" y="2028093"/>
                    </a:cubicBezTo>
                    <a:cubicBezTo>
                      <a:pt x="1076179" y="2037471"/>
                      <a:pt x="1162929" y="2067951"/>
                      <a:pt x="1169963" y="2098431"/>
                    </a:cubicBezTo>
                    <a:cubicBezTo>
                      <a:pt x="1176997" y="2128911"/>
                      <a:pt x="1165274" y="2175804"/>
                      <a:pt x="1085557" y="2210973"/>
                    </a:cubicBezTo>
                    <a:cubicBezTo>
                      <a:pt x="1005840" y="2246142"/>
                      <a:pt x="691662" y="2309447"/>
                      <a:pt x="691662" y="2309447"/>
                    </a:cubicBezTo>
                    <a:lnTo>
                      <a:pt x="691662" y="2309447"/>
                    </a:lnTo>
                    <a:cubicBezTo>
                      <a:pt x="715108" y="2321170"/>
                      <a:pt x="851096" y="2346961"/>
                      <a:pt x="832339" y="2379785"/>
                    </a:cubicBezTo>
                    <a:cubicBezTo>
                      <a:pt x="813582" y="2412609"/>
                      <a:pt x="640080" y="2461846"/>
                      <a:pt x="579120" y="2506394"/>
                    </a:cubicBezTo>
                    <a:cubicBezTo>
                      <a:pt x="518160" y="2550942"/>
                      <a:pt x="513471" y="2623625"/>
                      <a:pt x="466579" y="2647071"/>
                    </a:cubicBezTo>
                    <a:cubicBezTo>
                      <a:pt x="419687" y="2670517"/>
                      <a:pt x="370449" y="2726788"/>
                      <a:pt x="297766" y="2647071"/>
                    </a:cubicBezTo>
                    <a:cubicBezTo>
                      <a:pt x="225083" y="2567354"/>
                      <a:pt x="60960" y="2276622"/>
                      <a:pt x="30480" y="216877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 flipH="1">
                <a:off x="2554574" y="2192216"/>
                <a:ext cx="1331626" cy="2014025"/>
              </a:xfrm>
              <a:custGeom>
                <a:avLst/>
                <a:gdLst>
                  <a:gd name="connsiteX0" fmla="*/ 909711 w 1402080"/>
                  <a:gd name="connsiteY0" fmla="*/ 1887415 h 2014025"/>
                  <a:gd name="connsiteX1" fmla="*/ 783101 w 1402080"/>
                  <a:gd name="connsiteY1" fmla="*/ 1606061 h 2014025"/>
                  <a:gd name="connsiteX2" fmla="*/ 586154 w 1402080"/>
                  <a:gd name="connsiteY2" fmla="*/ 1380978 h 2014025"/>
                  <a:gd name="connsiteX3" fmla="*/ 501747 w 1402080"/>
                  <a:gd name="connsiteY3" fmla="*/ 874541 h 2014025"/>
                  <a:gd name="connsiteX4" fmla="*/ 375138 w 1402080"/>
                  <a:gd name="connsiteY4" fmla="*/ 466578 h 2014025"/>
                  <a:gd name="connsiteX5" fmla="*/ 37514 w 1402080"/>
                  <a:gd name="connsiteY5" fmla="*/ 72683 h 2014025"/>
                  <a:gd name="connsiteX6" fmla="*/ 150055 w 1402080"/>
                  <a:gd name="connsiteY6" fmla="*/ 30480 h 2014025"/>
                  <a:gd name="connsiteX7" fmla="*/ 389206 w 1402080"/>
                  <a:gd name="connsiteY7" fmla="*/ 185225 h 2014025"/>
                  <a:gd name="connsiteX8" fmla="*/ 543951 w 1402080"/>
                  <a:gd name="connsiteY8" fmla="*/ 438443 h 2014025"/>
                  <a:gd name="connsiteX9" fmla="*/ 600221 w 1402080"/>
                  <a:gd name="connsiteY9" fmla="*/ 396240 h 2014025"/>
                  <a:gd name="connsiteX10" fmla="*/ 642424 w 1402080"/>
                  <a:gd name="connsiteY10" fmla="*/ 368105 h 2014025"/>
                  <a:gd name="connsiteX11" fmla="*/ 712763 w 1402080"/>
                  <a:gd name="connsiteY11" fmla="*/ 452511 h 2014025"/>
                  <a:gd name="connsiteX12" fmla="*/ 769034 w 1402080"/>
                  <a:gd name="connsiteY12" fmla="*/ 550985 h 2014025"/>
                  <a:gd name="connsiteX13" fmla="*/ 811237 w 1402080"/>
                  <a:gd name="connsiteY13" fmla="*/ 705729 h 2014025"/>
                  <a:gd name="connsiteX14" fmla="*/ 839372 w 1402080"/>
                  <a:gd name="connsiteY14" fmla="*/ 621323 h 2014025"/>
                  <a:gd name="connsiteX15" fmla="*/ 867507 w 1402080"/>
                  <a:gd name="connsiteY15" fmla="*/ 593188 h 2014025"/>
                  <a:gd name="connsiteX16" fmla="*/ 980049 w 1402080"/>
                  <a:gd name="connsiteY16" fmla="*/ 705729 h 2014025"/>
                  <a:gd name="connsiteX17" fmla="*/ 1036320 w 1402080"/>
                  <a:gd name="connsiteY17" fmla="*/ 1029286 h 2014025"/>
                  <a:gd name="connsiteX18" fmla="*/ 1078523 w 1402080"/>
                  <a:gd name="connsiteY18" fmla="*/ 944880 h 2014025"/>
                  <a:gd name="connsiteX19" fmla="*/ 1106658 w 1402080"/>
                  <a:gd name="connsiteY19" fmla="*/ 916745 h 2014025"/>
                  <a:gd name="connsiteX20" fmla="*/ 1191064 w 1402080"/>
                  <a:gd name="connsiteY20" fmla="*/ 1071489 h 2014025"/>
                  <a:gd name="connsiteX21" fmla="*/ 1247335 w 1402080"/>
                  <a:gd name="connsiteY21" fmla="*/ 1395046 h 2014025"/>
                  <a:gd name="connsiteX22" fmla="*/ 1261403 w 1402080"/>
                  <a:gd name="connsiteY22" fmla="*/ 1324708 h 2014025"/>
                  <a:gd name="connsiteX23" fmla="*/ 1289538 w 1402080"/>
                  <a:gd name="connsiteY23" fmla="*/ 1254369 h 2014025"/>
                  <a:gd name="connsiteX24" fmla="*/ 1331741 w 1402080"/>
                  <a:gd name="connsiteY24" fmla="*/ 1338775 h 2014025"/>
                  <a:gd name="connsiteX25" fmla="*/ 1331741 w 1402080"/>
                  <a:gd name="connsiteY25" fmla="*/ 1620129 h 2014025"/>
                  <a:gd name="connsiteX26" fmla="*/ 1402080 w 1402080"/>
                  <a:gd name="connsiteY26" fmla="*/ 1774874 h 2014025"/>
                  <a:gd name="connsiteX27" fmla="*/ 1331741 w 1402080"/>
                  <a:gd name="connsiteY27" fmla="*/ 1901483 h 2014025"/>
                  <a:gd name="connsiteX28" fmla="*/ 1303606 w 1402080"/>
                  <a:gd name="connsiteY28" fmla="*/ 1985889 h 2014025"/>
                  <a:gd name="connsiteX29" fmla="*/ 1106658 w 1402080"/>
                  <a:gd name="connsiteY29" fmla="*/ 1999957 h 2014025"/>
                  <a:gd name="connsiteX30" fmla="*/ 909711 w 1402080"/>
                  <a:gd name="connsiteY30" fmla="*/ 1887415 h 201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02080" h="2014025">
                    <a:moveTo>
                      <a:pt x="909711" y="1887415"/>
                    </a:moveTo>
                    <a:cubicBezTo>
                      <a:pt x="855785" y="1821766"/>
                      <a:pt x="837027" y="1690467"/>
                      <a:pt x="783101" y="1606061"/>
                    </a:cubicBezTo>
                    <a:cubicBezTo>
                      <a:pt x="729175" y="1521655"/>
                      <a:pt x="633046" y="1502898"/>
                      <a:pt x="586154" y="1380978"/>
                    </a:cubicBezTo>
                    <a:cubicBezTo>
                      <a:pt x="539262" y="1259058"/>
                      <a:pt x="536916" y="1026941"/>
                      <a:pt x="501747" y="874541"/>
                    </a:cubicBezTo>
                    <a:cubicBezTo>
                      <a:pt x="466578" y="722141"/>
                      <a:pt x="452510" y="600221"/>
                      <a:pt x="375138" y="466578"/>
                    </a:cubicBezTo>
                    <a:cubicBezTo>
                      <a:pt x="297766" y="332935"/>
                      <a:pt x="75028" y="145366"/>
                      <a:pt x="37514" y="72683"/>
                    </a:cubicBezTo>
                    <a:cubicBezTo>
                      <a:pt x="0" y="0"/>
                      <a:pt x="91440" y="11723"/>
                      <a:pt x="150055" y="30480"/>
                    </a:cubicBezTo>
                    <a:cubicBezTo>
                      <a:pt x="208670" y="49237"/>
                      <a:pt x="323557" y="117231"/>
                      <a:pt x="389206" y="185225"/>
                    </a:cubicBezTo>
                    <a:cubicBezTo>
                      <a:pt x="454855" y="253219"/>
                      <a:pt x="508782" y="403274"/>
                      <a:pt x="543951" y="438443"/>
                    </a:cubicBezTo>
                    <a:cubicBezTo>
                      <a:pt x="579120" y="473612"/>
                      <a:pt x="583809" y="407963"/>
                      <a:pt x="600221" y="396240"/>
                    </a:cubicBezTo>
                    <a:cubicBezTo>
                      <a:pt x="616633" y="384517"/>
                      <a:pt x="623667" y="358727"/>
                      <a:pt x="642424" y="368105"/>
                    </a:cubicBezTo>
                    <a:cubicBezTo>
                      <a:pt x="661181" y="377483"/>
                      <a:pt x="691661" y="422031"/>
                      <a:pt x="712763" y="452511"/>
                    </a:cubicBezTo>
                    <a:cubicBezTo>
                      <a:pt x="733865" y="482991"/>
                      <a:pt x="752622" y="508782"/>
                      <a:pt x="769034" y="550985"/>
                    </a:cubicBezTo>
                    <a:cubicBezTo>
                      <a:pt x="785446" y="593188"/>
                      <a:pt x="799514" y="694006"/>
                      <a:pt x="811237" y="705729"/>
                    </a:cubicBezTo>
                    <a:cubicBezTo>
                      <a:pt x="822960" y="717452"/>
                      <a:pt x="829994" y="640080"/>
                      <a:pt x="839372" y="621323"/>
                    </a:cubicBezTo>
                    <a:cubicBezTo>
                      <a:pt x="848750" y="602566"/>
                      <a:pt x="844061" y="579120"/>
                      <a:pt x="867507" y="593188"/>
                    </a:cubicBezTo>
                    <a:cubicBezTo>
                      <a:pt x="890953" y="607256"/>
                      <a:pt x="951914" y="633046"/>
                      <a:pt x="980049" y="705729"/>
                    </a:cubicBezTo>
                    <a:cubicBezTo>
                      <a:pt x="1008184" y="778412"/>
                      <a:pt x="1019908" y="989428"/>
                      <a:pt x="1036320" y="1029286"/>
                    </a:cubicBezTo>
                    <a:cubicBezTo>
                      <a:pt x="1052732" y="1069144"/>
                      <a:pt x="1066800" y="963637"/>
                      <a:pt x="1078523" y="944880"/>
                    </a:cubicBezTo>
                    <a:cubicBezTo>
                      <a:pt x="1090246" y="926123"/>
                      <a:pt x="1087901" y="895643"/>
                      <a:pt x="1106658" y="916745"/>
                    </a:cubicBezTo>
                    <a:cubicBezTo>
                      <a:pt x="1125415" y="937847"/>
                      <a:pt x="1167618" y="991772"/>
                      <a:pt x="1191064" y="1071489"/>
                    </a:cubicBezTo>
                    <a:cubicBezTo>
                      <a:pt x="1214510" y="1151206"/>
                      <a:pt x="1235612" y="1352843"/>
                      <a:pt x="1247335" y="1395046"/>
                    </a:cubicBezTo>
                    <a:cubicBezTo>
                      <a:pt x="1259058" y="1437249"/>
                      <a:pt x="1254369" y="1348154"/>
                      <a:pt x="1261403" y="1324708"/>
                    </a:cubicBezTo>
                    <a:cubicBezTo>
                      <a:pt x="1268437" y="1301262"/>
                      <a:pt x="1277815" y="1252024"/>
                      <a:pt x="1289538" y="1254369"/>
                    </a:cubicBezTo>
                    <a:cubicBezTo>
                      <a:pt x="1301261" y="1256714"/>
                      <a:pt x="1324707" y="1277815"/>
                      <a:pt x="1331741" y="1338775"/>
                    </a:cubicBezTo>
                    <a:cubicBezTo>
                      <a:pt x="1338775" y="1399735"/>
                      <a:pt x="1320018" y="1547446"/>
                      <a:pt x="1331741" y="1620129"/>
                    </a:cubicBezTo>
                    <a:cubicBezTo>
                      <a:pt x="1343464" y="1692812"/>
                      <a:pt x="1402080" y="1727982"/>
                      <a:pt x="1402080" y="1774874"/>
                    </a:cubicBezTo>
                    <a:cubicBezTo>
                      <a:pt x="1402080" y="1821766"/>
                      <a:pt x="1348153" y="1866314"/>
                      <a:pt x="1331741" y="1901483"/>
                    </a:cubicBezTo>
                    <a:cubicBezTo>
                      <a:pt x="1315329" y="1936652"/>
                      <a:pt x="1341120" y="1969477"/>
                      <a:pt x="1303606" y="1985889"/>
                    </a:cubicBezTo>
                    <a:cubicBezTo>
                      <a:pt x="1266092" y="2002301"/>
                      <a:pt x="1174652" y="2014025"/>
                      <a:pt x="1106658" y="1999957"/>
                    </a:cubicBezTo>
                    <a:cubicBezTo>
                      <a:pt x="1038664" y="1985889"/>
                      <a:pt x="963637" y="1953064"/>
                      <a:pt x="909711" y="1887415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H="1">
                <a:off x="762000" y="4862732"/>
                <a:ext cx="1218061" cy="1341121"/>
              </a:xfrm>
              <a:custGeom>
                <a:avLst/>
                <a:gdLst>
                  <a:gd name="connsiteX0" fmla="*/ 14068 w 1282506"/>
                  <a:gd name="connsiteY0" fmla="*/ 342315 h 1341121"/>
                  <a:gd name="connsiteX1" fmla="*/ 239151 w 1282506"/>
                  <a:gd name="connsiteY1" fmla="*/ 539262 h 1341121"/>
                  <a:gd name="connsiteX2" fmla="*/ 309490 w 1282506"/>
                  <a:gd name="connsiteY2" fmla="*/ 764345 h 1341121"/>
                  <a:gd name="connsiteX3" fmla="*/ 365761 w 1282506"/>
                  <a:gd name="connsiteY3" fmla="*/ 1144173 h 1341121"/>
                  <a:gd name="connsiteX4" fmla="*/ 422031 w 1282506"/>
                  <a:gd name="connsiteY4" fmla="*/ 1270782 h 1341121"/>
                  <a:gd name="connsiteX5" fmla="*/ 548641 w 1282506"/>
                  <a:gd name="connsiteY5" fmla="*/ 1186376 h 1341121"/>
                  <a:gd name="connsiteX6" fmla="*/ 520505 w 1282506"/>
                  <a:gd name="connsiteY6" fmla="*/ 890955 h 1341121"/>
                  <a:gd name="connsiteX7" fmla="*/ 520505 w 1282506"/>
                  <a:gd name="connsiteY7" fmla="*/ 890955 h 1341121"/>
                  <a:gd name="connsiteX8" fmla="*/ 590844 w 1282506"/>
                  <a:gd name="connsiteY8" fmla="*/ 1284850 h 1341121"/>
                  <a:gd name="connsiteX9" fmla="*/ 773724 w 1282506"/>
                  <a:gd name="connsiteY9" fmla="*/ 1228579 h 1341121"/>
                  <a:gd name="connsiteX10" fmla="*/ 759656 w 1282506"/>
                  <a:gd name="connsiteY10" fmla="*/ 1045699 h 1341121"/>
                  <a:gd name="connsiteX11" fmla="*/ 618979 w 1282506"/>
                  <a:gd name="connsiteY11" fmla="*/ 736210 h 1341121"/>
                  <a:gd name="connsiteX12" fmla="*/ 801859 w 1282506"/>
                  <a:gd name="connsiteY12" fmla="*/ 1130105 h 1341121"/>
                  <a:gd name="connsiteX13" fmla="*/ 970671 w 1282506"/>
                  <a:gd name="connsiteY13" fmla="*/ 1186376 h 1341121"/>
                  <a:gd name="connsiteX14" fmla="*/ 1012874 w 1282506"/>
                  <a:gd name="connsiteY14" fmla="*/ 989429 h 1341121"/>
                  <a:gd name="connsiteX15" fmla="*/ 675250 w 1282506"/>
                  <a:gd name="connsiteY15" fmla="*/ 581465 h 1341121"/>
                  <a:gd name="connsiteX16" fmla="*/ 1055077 w 1282506"/>
                  <a:gd name="connsiteY16" fmla="*/ 989429 h 1341121"/>
                  <a:gd name="connsiteX17" fmla="*/ 1209822 w 1282506"/>
                  <a:gd name="connsiteY17" fmla="*/ 890955 h 1341121"/>
                  <a:gd name="connsiteX18" fmla="*/ 844062 w 1282506"/>
                  <a:gd name="connsiteY18" fmla="*/ 511127 h 1341121"/>
                  <a:gd name="connsiteX19" fmla="*/ 1209822 w 1282506"/>
                  <a:gd name="connsiteY19" fmla="*/ 862819 h 1341121"/>
                  <a:gd name="connsiteX20" fmla="*/ 1153551 w 1282506"/>
                  <a:gd name="connsiteY20" fmla="*/ 778413 h 1341121"/>
                  <a:gd name="connsiteX21" fmla="*/ 1266093 w 1282506"/>
                  <a:gd name="connsiteY21" fmla="*/ 694007 h 1341121"/>
                  <a:gd name="connsiteX22" fmla="*/ 1153551 w 1282506"/>
                  <a:gd name="connsiteY22" fmla="*/ 482992 h 1341121"/>
                  <a:gd name="connsiteX23" fmla="*/ 970671 w 1282506"/>
                  <a:gd name="connsiteY23" fmla="*/ 384518 h 1341121"/>
                  <a:gd name="connsiteX24" fmla="*/ 1223890 w 1282506"/>
                  <a:gd name="connsiteY24" fmla="*/ 468924 h 1341121"/>
                  <a:gd name="connsiteX25" fmla="*/ 1280161 w 1282506"/>
                  <a:gd name="connsiteY25" fmla="*/ 412653 h 1341121"/>
                  <a:gd name="connsiteX26" fmla="*/ 1209822 w 1282506"/>
                  <a:gd name="connsiteY26" fmla="*/ 300112 h 1341121"/>
                  <a:gd name="connsiteX27" fmla="*/ 956604 w 1282506"/>
                  <a:gd name="connsiteY27" fmla="*/ 215705 h 1341121"/>
                  <a:gd name="connsiteX28" fmla="*/ 717453 w 1282506"/>
                  <a:gd name="connsiteY28" fmla="*/ 159435 h 1341121"/>
                  <a:gd name="connsiteX29" fmla="*/ 407964 w 1282506"/>
                  <a:gd name="connsiteY29" fmla="*/ 32825 h 1341121"/>
                  <a:gd name="connsiteX30" fmla="*/ 379828 w 1282506"/>
                  <a:gd name="connsiteY30" fmla="*/ 32825 h 1341121"/>
                  <a:gd name="connsiteX31" fmla="*/ 154745 w 1282506"/>
                  <a:gd name="connsiteY31" fmla="*/ 229773 h 1341121"/>
                  <a:gd name="connsiteX32" fmla="*/ 14068 w 1282506"/>
                  <a:gd name="connsiteY32" fmla="*/ 342315 h 1341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82506" h="1341121">
                    <a:moveTo>
                      <a:pt x="14068" y="342315"/>
                    </a:moveTo>
                    <a:cubicBezTo>
                      <a:pt x="28136" y="393897"/>
                      <a:pt x="189914" y="468924"/>
                      <a:pt x="239151" y="539262"/>
                    </a:cubicBezTo>
                    <a:cubicBezTo>
                      <a:pt x="288388" y="609600"/>
                      <a:pt x="288388" y="663527"/>
                      <a:pt x="309490" y="764345"/>
                    </a:cubicBezTo>
                    <a:cubicBezTo>
                      <a:pt x="330592" y="865164"/>
                      <a:pt x="347004" y="1059767"/>
                      <a:pt x="365761" y="1144173"/>
                    </a:cubicBezTo>
                    <a:cubicBezTo>
                      <a:pt x="384518" y="1228579"/>
                      <a:pt x="391551" y="1263748"/>
                      <a:pt x="422031" y="1270782"/>
                    </a:cubicBezTo>
                    <a:cubicBezTo>
                      <a:pt x="452511" y="1277816"/>
                      <a:pt x="532229" y="1249680"/>
                      <a:pt x="548641" y="1186376"/>
                    </a:cubicBezTo>
                    <a:cubicBezTo>
                      <a:pt x="565053" y="1123072"/>
                      <a:pt x="520505" y="890955"/>
                      <a:pt x="520505" y="890955"/>
                    </a:cubicBezTo>
                    <a:lnTo>
                      <a:pt x="520505" y="890955"/>
                    </a:lnTo>
                    <a:cubicBezTo>
                      <a:pt x="532228" y="956604"/>
                      <a:pt x="548641" y="1228579"/>
                      <a:pt x="590844" y="1284850"/>
                    </a:cubicBezTo>
                    <a:cubicBezTo>
                      <a:pt x="633047" y="1341121"/>
                      <a:pt x="745589" y="1268437"/>
                      <a:pt x="773724" y="1228579"/>
                    </a:cubicBezTo>
                    <a:cubicBezTo>
                      <a:pt x="801859" y="1188721"/>
                      <a:pt x="785447" y="1127760"/>
                      <a:pt x="759656" y="1045699"/>
                    </a:cubicBezTo>
                    <a:cubicBezTo>
                      <a:pt x="733865" y="963638"/>
                      <a:pt x="611945" y="722143"/>
                      <a:pt x="618979" y="736210"/>
                    </a:cubicBezTo>
                    <a:cubicBezTo>
                      <a:pt x="626013" y="750277"/>
                      <a:pt x="743244" y="1055077"/>
                      <a:pt x="801859" y="1130105"/>
                    </a:cubicBezTo>
                    <a:cubicBezTo>
                      <a:pt x="860474" y="1205133"/>
                      <a:pt x="935502" y="1209822"/>
                      <a:pt x="970671" y="1186376"/>
                    </a:cubicBezTo>
                    <a:cubicBezTo>
                      <a:pt x="1005840" y="1162930"/>
                      <a:pt x="1062111" y="1090247"/>
                      <a:pt x="1012874" y="989429"/>
                    </a:cubicBezTo>
                    <a:cubicBezTo>
                      <a:pt x="963637" y="888611"/>
                      <a:pt x="668216" y="581465"/>
                      <a:pt x="675250" y="581465"/>
                    </a:cubicBezTo>
                    <a:cubicBezTo>
                      <a:pt x="682284" y="581465"/>
                      <a:pt x="965982" y="937847"/>
                      <a:pt x="1055077" y="989429"/>
                    </a:cubicBezTo>
                    <a:cubicBezTo>
                      <a:pt x="1144172" y="1041011"/>
                      <a:pt x="1244991" y="970672"/>
                      <a:pt x="1209822" y="890955"/>
                    </a:cubicBezTo>
                    <a:cubicBezTo>
                      <a:pt x="1174653" y="811238"/>
                      <a:pt x="844062" y="515816"/>
                      <a:pt x="844062" y="511127"/>
                    </a:cubicBezTo>
                    <a:cubicBezTo>
                      <a:pt x="844062" y="506438"/>
                      <a:pt x="1158241" y="818271"/>
                      <a:pt x="1209822" y="862819"/>
                    </a:cubicBezTo>
                    <a:cubicBezTo>
                      <a:pt x="1261403" y="907367"/>
                      <a:pt x="1144172" y="806548"/>
                      <a:pt x="1153551" y="778413"/>
                    </a:cubicBezTo>
                    <a:cubicBezTo>
                      <a:pt x="1162930" y="750278"/>
                      <a:pt x="1266093" y="743244"/>
                      <a:pt x="1266093" y="694007"/>
                    </a:cubicBezTo>
                    <a:cubicBezTo>
                      <a:pt x="1266093" y="644770"/>
                      <a:pt x="1202788" y="534573"/>
                      <a:pt x="1153551" y="482992"/>
                    </a:cubicBezTo>
                    <a:cubicBezTo>
                      <a:pt x="1104314" y="431411"/>
                      <a:pt x="958948" y="386863"/>
                      <a:pt x="970671" y="384518"/>
                    </a:cubicBezTo>
                    <a:cubicBezTo>
                      <a:pt x="982394" y="382173"/>
                      <a:pt x="1172308" y="464235"/>
                      <a:pt x="1223890" y="468924"/>
                    </a:cubicBezTo>
                    <a:cubicBezTo>
                      <a:pt x="1275472" y="473613"/>
                      <a:pt x="1282506" y="440788"/>
                      <a:pt x="1280161" y="412653"/>
                    </a:cubicBezTo>
                    <a:cubicBezTo>
                      <a:pt x="1277816" y="384518"/>
                      <a:pt x="1263748" y="332937"/>
                      <a:pt x="1209822" y="300112"/>
                    </a:cubicBezTo>
                    <a:cubicBezTo>
                      <a:pt x="1155896" y="267287"/>
                      <a:pt x="1038666" y="239151"/>
                      <a:pt x="956604" y="215705"/>
                    </a:cubicBezTo>
                    <a:cubicBezTo>
                      <a:pt x="874543" y="192259"/>
                      <a:pt x="808893" y="189915"/>
                      <a:pt x="717453" y="159435"/>
                    </a:cubicBezTo>
                    <a:cubicBezTo>
                      <a:pt x="626013" y="128955"/>
                      <a:pt x="464235" y="53927"/>
                      <a:pt x="407964" y="32825"/>
                    </a:cubicBezTo>
                    <a:cubicBezTo>
                      <a:pt x="351693" y="11723"/>
                      <a:pt x="422031" y="0"/>
                      <a:pt x="379828" y="32825"/>
                    </a:cubicBezTo>
                    <a:cubicBezTo>
                      <a:pt x="337625" y="65650"/>
                      <a:pt x="213360" y="185225"/>
                      <a:pt x="154745" y="229773"/>
                    </a:cubicBezTo>
                    <a:cubicBezTo>
                      <a:pt x="96130" y="274321"/>
                      <a:pt x="0" y="290734"/>
                      <a:pt x="14068" y="342315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 flipH="1">
                <a:off x="3592263" y="4169899"/>
                <a:ext cx="72371" cy="762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590800" y="1600200"/>
            <a:ext cx="3886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WEL COME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1676400" y="2438400"/>
            <a:ext cx="4191000" cy="3352800"/>
          </a:xfrm>
          <a:prstGeom prst="flowChartProcess">
            <a:avLst/>
          </a:prstGeom>
          <a:noFill/>
          <a:ln w="130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4200" y="1981200"/>
            <a:ext cx="1371600" cy="914400"/>
            <a:chOff x="2971800" y="422565"/>
            <a:chExt cx="2133600" cy="1295400"/>
          </a:xfrm>
        </p:grpSpPr>
        <p:sp>
          <p:nvSpPr>
            <p:cNvPr id="2" name="Isosceles Triangle 1"/>
            <p:cNvSpPr/>
            <p:nvPr/>
          </p:nvSpPr>
          <p:spPr>
            <a:xfrm rot="5400000">
              <a:off x="3429000" y="533400"/>
              <a:ext cx="1219200" cy="10668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Process 2"/>
            <p:cNvSpPr/>
            <p:nvPr/>
          </p:nvSpPr>
          <p:spPr>
            <a:xfrm>
              <a:off x="4419600" y="422565"/>
              <a:ext cx="152400" cy="1295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2971800" y="990600"/>
              <a:ext cx="533400" cy="152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572000" y="990600"/>
              <a:ext cx="533400" cy="152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181600" y="3505200"/>
            <a:ext cx="1371600" cy="1066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Load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76400" y="1219200"/>
            <a:ext cx="5181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Half wave Rectifier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ckt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858000" y="2392778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856661" y="27941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780461" y="272913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66800" y="3429000"/>
            <a:ext cx="1295400" cy="1295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144339" y="36576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1751258" y="4076700"/>
            <a:ext cx="594863" cy="419100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3000" y="40895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66800" y="4024532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600200" y="3429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858000" y="3657600"/>
            <a:ext cx="2286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62800" y="3657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39000" y="3429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Current Flow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800" y="1295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o/p wave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886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Input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7391400" y="1828800"/>
            <a:ext cx="457200" cy="457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0" y="2819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Rectifier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04 -0.0132 0.00799 -0.02639 0.01198 -0.03635 C 0.01598 -0.0463 0.02084 -0.0551 0.02431 -0.05973 C 0.02778 -0.06436 0.03021 -0.06459 0.03316 -0.06412 C 0.03611 -0.06366 0.03889 -0.06112 0.04219 -0.05625 C 0.04549 -0.05139 0.04914 -0.04329 0.05313 -0.03426 C 0.05712 -0.02524 0.06181 -0.0125 0.06598 -0.00209 C 0.07014 0.00833 0.075 0.02106 0.07813 0.02824 C 0.08125 0.03541 0.08264 0.0375 0.08438 0.04097 C 0.08611 0.04444 0.08698 0.04722 0.08907 0.04976 C 0.09115 0.05231 0.09462 0.05578 0.09688 0.05694 C 0.09914 0.0581 0.1007 0.05879 0.10313 0.05694 C 0.10556 0.05509 0.10886 0.05138 0.11198 0.04583 C 0.11511 0.04027 0.11875 0.03148 0.12188 0.02338 C 0.125 0.01527 0.12795 0.00648 0.13108 -0.00232 " pathEditMode="relative" ptsTypes="aaaaaaaaaaaaa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1319 C 0.00538 -0.00741 0.01232 -0.02801 0.0177 -0.03889 C 0.02309 -0.04977 0.02725 -0.05162 0.03107 -0.05232 C 0.03489 -0.05301 0.03836 -0.04584 0.04097 -0.04352 C 0.04357 -0.04121 0.04409 -0.0419 0.04687 -0.03797 C 0.04965 -0.03403 0.05503 -0.025 0.05781 -0.01922 C 0.06059 -0.01343 0.05868 -0.00648 0.06389 -0.00301 C 0.06909 0.00046 0.07847 0.00116 0.08958 0.00116 C 0.10069 0.00116 0.12205 -0.00209 0.13055 -0.00301 " pathEditMode="relative" rAng="0" ptsTypes="aaaaaaaaa">
                                      <p:cBhvr>
                                        <p:cTn id="8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2.5E-6 -0.15764 L 0.46059 -0.15764 L 0.46059 0.33333 L 0.00156 0.33333 L 0.00156 0.16574 L -0.02274 0.16158 L -0.04549 0.1294 L -0.05295 0.09491 L -0.04844 0.04838 L -0.03333 0.0162 L 0.02431 0.01204 L 0.04549 0.02431 L 0.06059 0.05463 L 0.06823 0.1132 L 0.04861 0.14537 L 0.01979 0.15764 L -0.01354 0.14954 L -0.03177 0.1213 L -0.03785 0.08889 L -0.03472 0.04838 L -0.01667 0.02616 L 0.01667 0.02616 L 0.04861 0.04653 L 0.05608 0.08079 L 0.05 0.1132 L 0.02726 0.13542 C 0.01354 0.13426 0.0033 0.13449 -0.00903 0.1294 C -0.01302 0.12408 -0.01267 0.11968 -0.0151 0.1132 C -0.01875 0.10324 -0.02205 0.09306 -0.02569 0.08287 C -0.0276 0.06713 -0.02951 0.06088 -0.02413 0.04236 C -0.02309 0.03843 -0.01007 0.03519 -0.00746 0.03426 C 0.00156 0.03495 0.01076 0.03519 0.01979 0.03634 C 0.02761 0.03727 0.02691 0.05394 0.03195 0.06065 C 0.03021 0.10046 0.03663 0.10046 0.01372 0.11111 C 2.5E-6 0.1081 0.00261 0.10648 -0.00608 0.09491 C -0.00868 0.08403 -0.0066 0.09259 -0.01059 0.07685 C -0.01111 0.07477 -0.01215 0.0706 -0.01215 0.0706 C -0.01163 0.06667 -0.01163 0.06227 -0.01059 0.05857 C -0.00885 0.05255 -0.00069 0.05232 0.00313 0.05046 C 0.00712 0.05116 0.01215 0.04908 0.01528 0.05255 C 0.02188 0.05949 0.02379 0.07176 0.02882 0.08079 C 0.02517 0.09445 0.01649 0.0882 0.00608 0.08681 C 0.00451 0.08403 0.00208 0.08195 0.00156 0.0787 C -0.00069 0.06528 0.01024 0.06551 0.01667 0.06273 C 0.02274 0.06343 0.02899 0.06227 0.0349 0.06458 C 0.03646 0.06528 0.03594 0.06852 0.03646 0.0706 C 0.03802 0.07732 0.03958 0.08403 0.04097 0.09097 C 0.03924 0.11759 0.04306 0.1169 0.02726 0.12315 C 0.01059 0.12199 -0.00052 0.12454 -0.01354 0.1132 C -0.0158 0.10486 -0.01892 0.0963 -0.02274 0.08889 C -0.02639 0.06759 -0.03038 0.02338 -0.01667 0.00602 C -0.01302 0.00139 -0.00885 -0.00023 -0.00451 -0.00393 C 0.00886 0.00023 -0.00434 -0.00648 0.00313 0.00602 C 0.00417 0.00764 0.00608 0.00764 0.00764 0.0081 C 0.01215 0.00903 0.01667 0.00949 0.02118 0.01019 C 0.02413 0.0125 0.02778 0.01343 0.03038 0.0162 C 0.04011 0.02662 0.02639 0.01898 0.03785 0.02431 C 0.03889 0.02639 0.04011 0.02824 0.04097 0.03033 C 0.04167 0.03218 0.04167 0.03449 0.04254 0.03634 C 0.04462 0.0412 0.04688 0.04074 0.05 0.04445 C 0.05278 0.04769 0.05764 0.05463 0.05764 0.05463 C 0.05816 0.05926 0.0592 0.06389 0.0592 0.06875 C 0.0592 0.08426 0.05903 0.09977 0.05764 0.11505 C 0.05642 0.12986 0.03924 0.14583 0.03038 0.15347 C 0.02136 0.15278 0.01198 0.1544 0.00313 0.15162 C -0.00104 0.15023 -0.00434 0.1456 -0.00746 0.14144 C -0.01719 0.1287 -0.02882 0.11458 -0.03333 0.09699 C -0.03281 0.0875 -0.03299 0.07801 -0.03177 0.06875 C -0.03125 0.06458 -0.02743 0.06158 -0.02569 0.05857 C -0.02118 0.05116 -0.02135 0.04398 -0.0151 0.03843 C -0.01458 0.03634 -0.01458 0.0338 -0.01354 0.03241 C -0.0125 0.03102 -0.01042 0.03148 -0.00903 0.03033 C -0.0066 0.02824 -0.00503 0.02477 -0.00295 0.02222 C -0.00191 0.01852 0.00347 0.00903 0.00313 0.00602 C 0.00278 0.0037 0.00104 0.00208 2.5E-6 -1.11111E-6 Z " pathEditMode="relative" ptsTypes="AAAAAAAAAAAAAAAAAAAAAAAAAAfffffffffffffffffffffffffffffffffffffffffffffffffA">
                                      <p:cBhvr>
                                        <p:cTn id="10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3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" grpId="0" animBg="1"/>
      <p:bldP spid="2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447800" y="1752600"/>
            <a:ext cx="3733800" cy="3352800"/>
          </a:xfrm>
          <a:prstGeom prst="flowChartProcess">
            <a:avLst/>
          </a:prstGeom>
          <a:noFill/>
          <a:ln w="130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5600" y="1316180"/>
            <a:ext cx="1371600" cy="914400"/>
            <a:chOff x="2971800" y="422565"/>
            <a:chExt cx="2133600" cy="1295400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3429000" y="533400"/>
              <a:ext cx="1219200" cy="10668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419600" y="422565"/>
              <a:ext cx="152400" cy="1295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2971800" y="990600"/>
              <a:ext cx="533400" cy="152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4572000" y="990600"/>
              <a:ext cx="533400" cy="152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868739" y="22860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67400" y="27179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6477000" y="22860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Oval 22"/>
          <p:cNvSpPr/>
          <p:nvPr/>
        </p:nvSpPr>
        <p:spPr>
          <a:xfrm>
            <a:off x="5791200" y="2667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8" name="Group 23"/>
          <p:cNvGrpSpPr/>
          <p:nvPr/>
        </p:nvGrpSpPr>
        <p:grpSpPr>
          <a:xfrm>
            <a:off x="3048000" y="4648200"/>
            <a:ext cx="1371600" cy="914400"/>
            <a:chOff x="2971800" y="422565"/>
            <a:chExt cx="2133600" cy="1295400"/>
          </a:xfrm>
        </p:grpSpPr>
        <p:sp>
          <p:nvSpPr>
            <p:cNvPr id="25" name="Isosceles Triangle 24"/>
            <p:cNvSpPr/>
            <p:nvPr/>
          </p:nvSpPr>
          <p:spPr>
            <a:xfrm rot="5400000">
              <a:off x="3429000" y="533400"/>
              <a:ext cx="1219200" cy="10668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4419600" y="422565"/>
              <a:ext cx="152400" cy="1295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2971800" y="990600"/>
              <a:ext cx="533400" cy="152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572000" y="990600"/>
              <a:ext cx="533400" cy="152400"/>
            </a:xfrm>
            <a:prstGeom prst="flowChartProcess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33600" y="3352800"/>
            <a:ext cx="457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Rectangle 32"/>
          <p:cNvSpPr/>
          <p:nvPr/>
        </p:nvSpPr>
        <p:spPr>
          <a:xfrm>
            <a:off x="2514600" y="3352800"/>
            <a:ext cx="76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/>
          <p:cNvSpPr/>
          <p:nvPr/>
        </p:nvSpPr>
        <p:spPr>
          <a:xfrm>
            <a:off x="2514600" y="6172200"/>
            <a:ext cx="441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Rectangle 38"/>
          <p:cNvSpPr/>
          <p:nvPr/>
        </p:nvSpPr>
        <p:spPr>
          <a:xfrm>
            <a:off x="5181600" y="3276600"/>
            <a:ext cx="1676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Rectangle 39"/>
          <p:cNvSpPr/>
          <p:nvPr/>
        </p:nvSpPr>
        <p:spPr>
          <a:xfrm>
            <a:off x="6858000" y="3810000"/>
            <a:ext cx="762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Rectangle 43"/>
          <p:cNvSpPr/>
          <p:nvPr/>
        </p:nvSpPr>
        <p:spPr>
          <a:xfrm>
            <a:off x="6858000" y="3276600"/>
            <a:ext cx="76200" cy="990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6248400" y="4038600"/>
            <a:ext cx="1295400" cy="11049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Load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5943600" y="4343400"/>
            <a:ext cx="2286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05000" y="304800"/>
            <a:ext cx="70104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Full wave Rectifier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343890" y="25146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3200400" y="2286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1 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838200" y="2743200"/>
            <a:ext cx="12954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Freeform 11"/>
          <p:cNvSpPr/>
          <p:nvPr/>
        </p:nvSpPr>
        <p:spPr>
          <a:xfrm>
            <a:off x="915739" y="29718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 12"/>
          <p:cNvSpPr/>
          <p:nvPr/>
        </p:nvSpPr>
        <p:spPr>
          <a:xfrm rot="10800000">
            <a:off x="1522658" y="3390900"/>
            <a:ext cx="594863" cy="419100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34037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38200" y="333873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3352800" y="4114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2 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91400" y="11430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o/p wave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6858000" y="1676400"/>
            <a:ext cx="4572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Input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04 -0.0132 0.00799 -0.02639 0.01198 -0.03635 C 0.01598 -0.0463 0.02084 -0.0551 0.02431 -0.05973 C 0.02778 -0.06436 0.03021 -0.06459 0.03316 -0.06412 C 0.03611 -0.06366 0.03889 -0.06112 0.04219 -0.05625 C 0.04549 -0.05139 0.04914 -0.04329 0.05313 -0.03426 C 0.05712 -0.02524 0.06181 -0.0125 0.06598 -0.00209 C 0.07014 0.00833 0.075 0.02106 0.07813 0.02824 C 0.08125 0.03541 0.08264 0.0375 0.08438 0.04097 C 0.08611 0.04444 0.08698 0.04722 0.08907 0.04976 C 0.09115 0.05231 0.09462 0.05578 0.09688 0.05694 C 0.09914 0.0581 0.1007 0.05879 0.10313 0.05694 C 0.10556 0.05509 0.10886 0.05138 0.11198 0.04583 C 0.11511 0.04027 0.11875 0.03148 0.12188 0.02338 C 0.125 0.01527 0.12795 0.00648 0.13108 -0.00232 " pathEditMode="relative" ptsTypes="aaaaaaaaaaaaaaA">
                                      <p:cBhvr>
                                        <p:cTn id="6" dur="1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44 L 1.38889E-6 -0.12777 L 0.40903 -0.12777 L 0.40903 0.09838 L 0.59392 0.10047 L 0.59548 0.5169 L 0.11962 0.51922 L 0.11962 0.11065 L 1.38889E-6 0.10857 L 1.38889E-6 0.3588 L 0.40903 0.3588 L 0.41059 0.09653 L 0.59236 0.10047 L 0.59548 0.5169 L 0.11962 0.5169 L 0.11962 0.11065 L 0.00295 0.10648 L 1.38889E-6 0.0044 Z " pathEditMode="relative" rAng="0" ptsTypes="AAAAAAAAAAAAAAAAAA">
                                      <p:cBhvr>
                                        <p:cTn id="8" dur="1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1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0.00434 -0.01435 0.00885 -0.02847 0.01319 -0.03889 C 0.01753 -0.04931 0.02274 -0.05903 0.02639 -0.06297 C 0.03003 -0.0669 0.03142 -0.06389 0.03472 -0.06204 C 0.03802 -0.06019 0.04236 -0.05764 0.04583 -0.05185 C 0.04931 -0.04607 0.05226 -0.03565 0.05556 -0.02685 C 0.05885 -0.01806 0.0625 -2.22222E-6 0.06528 0.00092 C 0.06806 0.00185 0.06858 -0.01181 0.07222 -0.0213 C 0.07587 -0.03079 0.08299 -0.04861 0.0875 -0.05556 C 0.09201 -0.0625 0.09531 -0.06343 0.09931 -0.06297 C 0.1033 -0.0625 0.10764 -0.05764 0.11111 -0.05278 C 0.11458 -0.04792 0.11667 -0.0419 0.12014 -0.03334 C 0.12361 -0.02477 0.12778 -0.01297 0.13194 -0.00093 " pathEditMode="relative" ptsTypes="aaaaaaaaaaaaA">
                                      <p:cBhvr>
                                        <p:cTn id="10" dur="1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45" grpId="1" animBg="1"/>
      <p:bldP spid="4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/>
          <p:cNvSpPr/>
          <p:nvPr/>
        </p:nvSpPr>
        <p:spPr>
          <a:xfrm>
            <a:off x="653142" y="2667000"/>
            <a:ext cx="1295400" cy="1295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 84"/>
          <p:cNvSpPr/>
          <p:nvPr/>
        </p:nvSpPr>
        <p:spPr>
          <a:xfrm>
            <a:off x="730681" y="29718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 rot="10800000">
            <a:off x="1337600" y="3390900"/>
            <a:ext cx="594863" cy="419100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729342" y="34037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53142" y="3338732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8229600" y="4343400"/>
            <a:ext cx="2286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5" name="Picture 94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6814765" cy="4608195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1143000" y="2438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164139" y="19812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>
            <a:off x="7162800" y="24131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7772400" y="19812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086600" y="2362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905000" y="228600"/>
            <a:ext cx="65532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Bridge Rectifier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643606">
            <a:off x="5887320" y="216387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D1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 rot="2643606">
            <a:off x="3753720" y="406887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D3 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 rot="2643606">
            <a:off x="3753720" y="201147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D4 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 rot="2643606">
            <a:off x="5887320" y="429747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D2 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0400" y="464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Load</a:t>
            </a:r>
            <a:endParaRPr lang="en-US" sz="1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1371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o/p wave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input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04 -0.0132 0.00799 -0.02639 0.01198 -0.03635 C 0.01598 -0.0463 0.02084 -0.0551 0.02431 -0.05973 C 0.02778 -0.06436 0.03021 -0.06459 0.03316 -0.06412 C 0.03611 -0.06366 0.03889 -0.06112 0.04219 -0.05625 C 0.04549 -0.05139 0.04914 -0.04329 0.05313 -0.03426 C 0.05712 -0.02524 0.06181 -0.0125 0.06598 -0.00209 C 0.07014 0.00833 0.075 0.02106 0.07813 0.02824 C 0.08125 0.03541 0.08264 0.0375 0.08438 0.04097 C 0.08611 0.04444 0.08698 0.04722 0.08907 0.04976 C 0.09115 0.05231 0.09462 0.05578 0.09688 0.05694 C 0.09914 0.0581 0.1007 0.05879 0.10313 0.05694 C 0.10556 0.05509 0.10886 0.05138 0.11198 0.04583 C 0.11511 0.04027 0.11875 0.03148 0.12188 0.02338 C 0.125 0.01527 0.12795 0.00648 0.13108 -0.00232 " pathEditMode="relative" ptsTypes="aaaaaaaaaaaaaaA">
                                      <p:cBhvr>
                                        <p:cTn id="6" dur="1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6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19 L 0.42708 -0.1119 L 0.42865 -0.06543 L 0.57465 0.12278 L 0.67778 0.12047 L 0.67778 0.54128 L 0.19219 0.54128 L 0.19219 0.12278 L 0.28889 0.12278 L 0.42865 0.30243 L 0.42865 0.35099 L 0 0.35099 L 0.00174 0.21365 L 0.00174 0.35099 L 0.42708 0.35515 L 0.42865 0.30243 L 0.57309 0.12047 L 0.67622 0.12486 L 0.67778 0.54128 L 0.19219 0.54128 L 0.19219 0.12278 L 0.28576 0.12278 L 0.42708 -0.06127 L 0.43021 -0.10982 L 0.0033 -0.11398 L 0 0 Z " pathEditMode="relative" ptsTypes="AAAAAAAAAAAAAAAAAAAAAAAAAAA">
                                      <p:cBhvr>
                                        <p:cTn id="10" dur="1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0.00434 -0.01435 0.00885 -0.02847 0.01319 -0.03889 C 0.01753 -0.04931 0.02274 -0.05903 0.02639 -0.06297 C 0.03003 -0.0669 0.03142 -0.06389 0.03472 -0.06204 C 0.03802 -0.06019 0.04236 -0.05764 0.04583 -0.05185 C 0.04931 -0.04607 0.05226 -0.03565 0.05556 -0.02685 C 0.05885 -0.01806 0.0625 -2.22222E-6 0.06528 0.00092 C 0.06806 0.00185 0.06858 -0.01181 0.07222 -0.0213 C 0.07587 -0.03079 0.08299 -0.04861 0.0875 -0.05556 C 0.09201 -0.0625 0.09531 -0.06343 0.09931 -0.06297 C 0.1033 -0.0625 0.10764 -0.05764 0.11111 -0.05278 C 0.11458 -0.04792 0.11667 -0.0419 0.12014 -0.03334 C 0.12361 -0.02477 0.12778 -0.01297 0.13194 -0.00093 " pathEditMode="relative" ptsTypes="aaaaaaaaaaaaA">
                                      <p:cBhvr>
                                        <p:cTn id="12" dur="1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84" grpId="0" animBg="1"/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82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VIDEO</a:t>
            </a:r>
            <a:endParaRPr lang="en-US" sz="3600" dirty="0"/>
          </a:p>
        </p:txBody>
      </p:sp>
      <p:pic>
        <p:nvPicPr>
          <p:cNvPr id="6" name="Analog Circuit  Rectifier[2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1447800"/>
            <a:ext cx="7696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ger-2.jpg"/>
          <p:cNvPicPr>
            <a:picLocks noChangeAspect="1"/>
          </p:cNvPicPr>
          <p:nvPr/>
        </p:nvPicPr>
        <p:blipFill>
          <a:blip r:embed="rId3" cstate="print"/>
          <a:srcRect l="3077" r="47693" b="46404"/>
          <a:stretch>
            <a:fillRect/>
          </a:stretch>
        </p:blipFill>
        <p:spPr>
          <a:xfrm>
            <a:off x="0" y="4343400"/>
            <a:ext cx="1981200" cy="2043113"/>
          </a:xfrm>
          <a:prstGeom prst="rect">
            <a:avLst/>
          </a:prstGeom>
        </p:spPr>
      </p:pic>
      <p:pic>
        <p:nvPicPr>
          <p:cNvPr id="11" name="Picture 10" descr="CPU power supply.jpg"/>
          <p:cNvPicPr>
            <a:picLocks noChangeAspect="1"/>
          </p:cNvPicPr>
          <p:nvPr/>
        </p:nvPicPr>
        <p:blipFill>
          <a:blip r:embed="rId4" cstate="print"/>
          <a:srcRect l="12353" r="13922"/>
          <a:stretch>
            <a:fillRect/>
          </a:stretch>
        </p:blipFill>
        <p:spPr>
          <a:xfrm>
            <a:off x="0" y="2362200"/>
            <a:ext cx="1600200" cy="183001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524000" y="6019800"/>
            <a:ext cx="6934200" cy="609600"/>
          </a:xfrm>
          <a:prstGeom prst="wedgeRoundRectCallout">
            <a:avLst>
              <a:gd name="adj1" fmla="val -19495"/>
              <a:gd name="adj2" fmla="val -96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Look at the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picturs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obile battery.jpg"/>
          <p:cNvPicPr>
            <a:picLocks noChangeAspect="1"/>
          </p:cNvPicPr>
          <p:nvPr/>
        </p:nvPicPr>
        <p:blipFill>
          <a:blip r:embed="rId5" cstate="print"/>
          <a:srcRect l="5000" t="5000" r="6500" b="12500"/>
          <a:stretch>
            <a:fillRect/>
          </a:stretch>
        </p:blipFill>
        <p:spPr>
          <a:xfrm>
            <a:off x="6248400" y="3657600"/>
            <a:ext cx="2286000" cy="1704813"/>
          </a:xfrm>
          <a:prstGeom prst="rect">
            <a:avLst/>
          </a:prstGeom>
        </p:spPr>
      </p:pic>
      <p:pic>
        <p:nvPicPr>
          <p:cNvPr id="18" name="Picture 17" descr="pl691583-17_3_led_all_in_one_student_desktop_computer_built_in_atom_n2800_with_tv_touch_scre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2057400"/>
            <a:ext cx="2641600" cy="1752600"/>
          </a:xfrm>
          <a:prstGeom prst="rect">
            <a:avLst/>
          </a:prstGeom>
        </p:spPr>
      </p:pic>
      <p:pic>
        <p:nvPicPr>
          <p:cNvPr id="25" name="Picture 24" descr="Mobile phone.jpg"/>
          <p:cNvPicPr>
            <a:picLocks noChangeAspect="1"/>
          </p:cNvPicPr>
          <p:nvPr/>
        </p:nvPicPr>
        <p:blipFill>
          <a:blip r:embed="rId7" cstate="print"/>
          <a:srcRect l="21200" t="-2800" r="21200"/>
          <a:stretch>
            <a:fillRect/>
          </a:stretch>
        </p:blipFill>
        <p:spPr>
          <a:xfrm>
            <a:off x="3886200" y="3429000"/>
            <a:ext cx="1295400" cy="2311930"/>
          </a:xfrm>
          <a:prstGeom prst="rect">
            <a:avLst/>
          </a:prstGeom>
        </p:spPr>
      </p:pic>
      <p:pic>
        <p:nvPicPr>
          <p:cNvPr id="26" name="Picture 25" descr="Rectifier Breakout_0.jpg"/>
          <p:cNvPicPr>
            <a:picLocks noChangeAspect="1"/>
          </p:cNvPicPr>
          <p:nvPr/>
        </p:nvPicPr>
        <p:blipFill>
          <a:blip r:embed="rId8" cstate="print"/>
          <a:srcRect l="6666" t="38888" r="48889" b="28432"/>
          <a:stretch>
            <a:fillRect/>
          </a:stretch>
        </p:blipFill>
        <p:spPr>
          <a:xfrm>
            <a:off x="3651503" y="2209800"/>
            <a:ext cx="5492497" cy="403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0200" y="1371600"/>
            <a:ext cx="6248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Provide learning guidance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295400"/>
            <a:ext cx="5029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Elicit performance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438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1. Write classification of rectifier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048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 Draw half wave rectifier </a:t>
            </a:r>
            <a:r>
              <a:rPr lang="en-US" sz="2800" dirty="0" err="1" smtClean="0"/>
              <a:t>ckt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3. Draw full wave rectifier </a:t>
            </a:r>
            <a:r>
              <a:rPr lang="en-US" sz="2800" dirty="0" err="1" smtClean="0"/>
              <a:t>ckt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724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 Draw bridge  rectifier </a:t>
            </a:r>
            <a:r>
              <a:rPr lang="en-US" sz="2800" dirty="0" err="1" smtClean="0"/>
              <a:t>ckt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1371600"/>
            <a:ext cx="3352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Provide feed back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362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1.How many diode are needed for half wave rectifier 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895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2.How many diode are needed for full wave rectifier 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505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3.How many diode are needed for bridge rectifier 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What is difference between input and output  of half wave rectifier 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419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What is difference between input and output  of full wave rectifier 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02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What is difference between input and output  of bridge rectifier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895600"/>
            <a:ext cx="66294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Assess performance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/>
          <p:nvPr/>
        </p:nvGrpSpPr>
        <p:grpSpPr>
          <a:xfrm>
            <a:off x="990600" y="1524000"/>
            <a:ext cx="2667000" cy="1219200"/>
            <a:chOff x="2023533" y="422565"/>
            <a:chExt cx="4267201" cy="1295400"/>
          </a:xfrm>
          <a:solidFill>
            <a:schemeClr val="accent3">
              <a:lumMod val="75000"/>
            </a:schemeClr>
          </a:solidFill>
        </p:grpSpPr>
        <p:sp>
          <p:nvSpPr>
            <p:cNvPr id="25" name="Isosceles Triangle 24"/>
            <p:cNvSpPr/>
            <p:nvPr/>
          </p:nvSpPr>
          <p:spPr>
            <a:xfrm rot="5400000">
              <a:off x="3429000" y="533400"/>
              <a:ext cx="1219200" cy="10668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4419600" y="422565"/>
              <a:ext cx="152400" cy="1295400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2023533" y="962315"/>
              <a:ext cx="1481667" cy="18068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4572000" y="962315"/>
              <a:ext cx="1718734" cy="18068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5029200" y="1600200"/>
            <a:ext cx="2895600" cy="637310"/>
            <a:chOff x="1447800" y="4703620"/>
            <a:chExt cx="2895600" cy="637310"/>
          </a:xfrm>
        </p:grpSpPr>
        <p:sp>
          <p:nvSpPr>
            <p:cNvPr id="29" name="Rectangle 28"/>
            <p:cNvSpPr/>
            <p:nvPr/>
          </p:nvSpPr>
          <p:spPr>
            <a:xfrm>
              <a:off x="2209800" y="4724400"/>
              <a:ext cx="1371600" cy="609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81400" y="4953000"/>
              <a:ext cx="762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800" y="4980710"/>
              <a:ext cx="762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76600" y="4703620"/>
              <a:ext cx="76200" cy="637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33400" y="16002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3657600" y="16002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K</a:t>
            </a:r>
            <a:endParaRPr lang="en-US" sz="4000" dirty="0"/>
          </a:p>
        </p:txBody>
      </p:sp>
      <p:grpSp>
        <p:nvGrpSpPr>
          <p:cNvPr id="5" name="Group 16"/>
          <p:cNvGrpSpPr/>
          <p:nvPr/>
        </p:nvGrpSpPr>
        <p:grpSpPr>
          <a:xfrm>
            <a:off x="9829800" y="2438400"/>
            <a:ext cx="2743200" cy="914400"/>
            <a:chOff x="2023533" y="422565"/>
            <a:chExt cx="4267201" cy="1295400"/>
          </a:xfrm>
          <a:solidFill>
            <a:schemeClr val="accent3">
              <a:lumMod val="75000"/>
            </a:schemeClr>
          </a:solidFill>
        </p:grpSpPr>
        <p:sp>
          <p:nvSpPr>
            <p:cNvPr id="18" name="Isosceles Triangle 17"/>
            <p:cNvSpPr/>
            <p:nvPr/>
          </p:nvSpPr>
          <p:spPr>
            <a:xfrm rot="5400000">
              <a:off x="3429000" y="533400"/>
              <a:ext cx="1219200" cy="10668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4419600" y="422565"/>
              <a:ext cx="152400" cy="1295400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2023533" y="962315"/>
              <a:ext cx="1481667" cy="18068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4572000" y="962315"/>
              <a:ext cx="1718734" cy="18068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434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848600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2514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Simble</a:t>
            </a:r>
            <a:r>
              <a:rPr lang="en-US" sz="2400" dirty="0" smtClean="0"/>
              <a:t> of diode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029200" y="243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Diode </a:t>
            </a:r>
            <a:endParaRPr lang="en-US" sz="2400" dirty="0"/>
          </a:p>
        </p:txBody>
      </p:sp>
      <p:pic>
        <p:nvPicPr>
          <p:cNvPr id="34" name="Picture 33" descr="Rectifier Breakout_0.jpg"/>
          <p:cNvPicPr>
            <a:picLocks noChangeAspect="1"/>
          </p:cNvPicPr>
          <p:nvPr/>
        </p:nvPicPr>
        <p:blipFill>
          <a:blip r:embed="rId2" cstate="print"/>
          <a:srcRect l="6666" t="38888" r="48889" b="28432"/>
          <a:stretch>
            <a:fillRect/>
          </a:stretch>
        </p:blipFill>
        <p:spPr>
          <a:xfrm>
            <a:off x="1676400" y="3352800"/>
            <a:ext cx="5492497" cy="2133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81200" y="57150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Bridge rectifier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2" grpId="0"/>
      <p:bldP spid="23" grpId="0"/>
      <p:bldP spid="24" grpId="0"/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/>
              <a:t>Enhance relation and transfer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 you make a group by five students and discus with each other 5 min.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2743200"/>
          </a:xfrm>
        </p:spPr>
        <p:txBody>
          <a:bodyPr/>
          <a:lstStyle/>
          <a:p>
            <a:r>
              <a:rPr lang="en-US" dirty="0" smtClean="0"/>
              <a:t>Engr. </a:t>
            </a:r>
            <a:r>
              <a:rPr lang="en-US" dirty="0" err="1" smtClean="0"/>
              <a:t>Masod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Instructor (Electronics)</a:t>
            </a:r>
            <a:br>
              <a:rPr lang="en-US" dirty="0" smtClean="0"/>
            </a:br>
            <a:r>
              <a:rPr lang="en-US" dirty="0" smtClean="0"/>
              <a:t>Technical School and College,</a:t>
            </a:r>
            <a:br>
              <a:rPr lang="en-US" dirty="0" smtClean="0"/>
            </a:br>
            <a:r>
              <a:rPr lang="en-US" dirty="0" err="1" smtClean="0"/>
              <a:t>Tangail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IMG_20160306_1625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43000"/>
            <a:ext cx="51435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2819400"/>
            <a:ext cx="8001000" cy="144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B0F0"/>
                </a:solidFill>
              </a:rPr>
              <a:t>THANK YOU</a:t>
            </a:r>
            <a:endParaRPr lang="en-US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GAIN  ATTENTION.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half wave rectifier demo[4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00400" y="2514600"/>
            <a:ext cx="15087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2438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RECTIFIER</a:t>
            </a:r>
            <a:endParaRPr lang="en-US" sz="4000" dirty="0"/>
          </a:p>
        </p:txBody>
      </p:sp>
      <p:pic>
        <p:nvPicPr>
          <p:cNvPr id="11" name="Picture 10" descr="Brdge round.jpg"/>
          <p:cNvPicPr>
            <a:picLocks noChangeAspect="1"/>
          </p:cNvPicPr>
          <p:nvPr/>
        </p:nvPicPr>
        <p:blipFill>
          <a:blip r:embed="rId2" cstate="print"/>
          <a:srcRect l="32667" r="34000" b="59333"/>
          <a:stretch>
            <a:fillRect/>
          </a:stretch>
        </p:blipFill>
        <p:spPr>
          <a:xfrm>
            <a:off x="7239000" y="3048000"/>
            <a:ext cx="1905000" cy="2476500"/>
          </a:xfrm>
          <a:prstGeom prst="rect">
            <a:avLst/>
          </a:prstGeom>
        </p:spPr>
      </p:pic>
      <p:pic>
        <p:nvPicPr>
          <p:cNvPr id="12" name="Picture 11" descr="Bridge.jpg"/>
          <p:cNvPicPr>
            <a:picLocks noChangeAspect="1"/>
          </p:cNvPicPr>
          <p:nvPr/>
        </p:nvPicPr>
        <p:blipFill>
          <a:blip r:embed="rId3" cstate="print"/>
          <a:srcRect t="14444" b="18000"/>
          <a:stretch>
            <a:fillRect/>
          </a:stretch>
        </p:blipFill>
        <p:spPr>
          <a:xfrm>
            <a:off x="457200" y="3505200"/>
            <a:ext cx="2481513" cy="1600200"/>
          </a:xfrm>
          <a:prstGeom prst="rect">
            <a:avLst/>
          </a:prstGeom>
        </p:spPr>
      </p:pic>
      <p:pic>
        <p:nvPicPr>
          <p:cNvPr id="13" name="Picture 12" descr="Rectifier.jpg"/>
          <p:cNvPicPr>
            <a:picLocks noChangeAspect="1"/>
          </p:cNvPicPr>
          <p:nvPr/>
        </p:nvPicPr>
        <p:blipFill>
          <a:blip r:embed="rId4" cstate="print"/>
          <a:srcRect l="18293" t="12195" r="4878" b="19512"/>
          <a:stretch>
            <a:fillRect/>
          </a:stretch>
        </p:blipFill>
        <p:spPr>
          <a:xfrm>
            <a:off x="3962400" y="3657600"/>
            <a:ext cx="2971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LEARNING OUT COMES.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At the end of the lesson you should able to  -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1. Describe working principle of Rectifier                            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 Identify Rectifier Circuit 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 Classify the Rectifier Circuit.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4. Explain the Rectifier Circuit.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ECF1-A9BF-46D5-AEC9-3DAE7DECB6C0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2057399" y="1447800"/>
            <a:ext cx="548639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Recall of prior learning</a:t>
            </a:r>
            <a:endParaRPr lang="en-US" sz="44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00" y="2743200"/>
            <a:ext cx="2743200" cy="914400"/>
            <a:chOff x="2023533" y="422565"/>
            <a:chExt cx="4267201" cy="1295400"/>
          </a:xfrm>
          <a:solidFill>
            <a:schemeClr val="accent3">
              <a:lumMod val="75000"/>
            </a:schemeClr>
          </a:solidFill>
        </p:grpSpPr>
        <p:sp>
          <p:nvSpPr>
            <p:cNvPr id="9" name="Isosceles Triangle 8"/>
            <p:cNvSpPr/>
            <p:nvPr/>
          </p:nvSpPr>
          <p:spPr>
            <a:xfrm rot="5400000">
              <a:off x="3429000" y="533400"/>
              <a:ext cx="1219200" cy="10668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4419600" y="422565"/>
              <a:ext cx="152400" cy="1295400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2023533" y="962315"/>
              <a:ext cx="1481667" cy="18068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4572000" y="962315"/>
              <a:ext cx="1718734" cy="180684"/>
            </a:xfrm>
            <a:prstGeom prst="flowChart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4724400"/>
            <a:ext cx="2895600" cy="637310"/>
            <a:chOff x="1447800" y="4703620"/>
            <a:chExt cx="2895600" cy="637310"/>
          </a:xfrm>
        </p:grpSpPr>
        <p:sp>
          <p:nvSpPr>
            <p:cNvPr id="14" name="Rectangle 13"/>
            <p:cNvSpPr/>
            <p:nvPr/>
          </p:nvSpPr>
          <p:spPr>
            <a:xfrm>
              <a:off x="2209800" y="4724400"/>
              <a:ext cx="1371600" cy="609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81400" y="4953000"/>
              <a:ext cx="762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7800" y="4980710"/>
              <a:ext cx="7620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600" y="4703620"/>
              <a:ext cx="76200" cy="6373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Battery.jpg"/>
          <p:cNvPicPr>
            <a:picLocks noChangeAspect="1"/>
          </p:cNvPicPr>
          <p:nvPr/>
        </p:nvPicPr>
        <p:blipFill>
          <a:blip r:embed="rId2" cstate="print"/>
          <a:srcRect b="10204"/>
          <a:stretch>
            <a:fillRect/>
          </a:stretch>
        </p:blipFill>
        <p:spPr>
          <a:xfrm>
            <a:off x="5562600" y="2971800"/>
            <a:ext cx="1600200" cy="1524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62600" y="5105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DC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990600" y="3962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Symble</a:t>
            </a:r>
            <a:r>
              <a:rPr lang="en-US" sz="2000" dirty="0" smtClean="0"/>
              <a:t> of diode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5562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Diode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4704472" y="37085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ame 43"/>
          <p:cNvSpPr/>
          <p:nvPr/>
        </p:nvSpPr>
        <p:spPr>
          <a:xfrm>
            <a:off x="381000" y="1752600"/>
            <a:ext cx="3790072" cy="38862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818272" y="3962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85272" y="37338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24200" y="326253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0472" y="3276600"/>
            <a:ext cx="817721" cy="88372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18272" y="3581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8272" y="3200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4872" y="3124200"/>
            <a:ext cx="1295400" cy="1295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457200" y="3429000"/>
            <a:ext cx="594863" cy="426622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969330" y="3771900"/>
            <a:ext cx="594863" cy="419100"/>
          </a:xfrm>
          <a:custGeom>
            <a:avLst/>
            <a:gdLst>
              <a:gd name="connsiteX0" fmla="*/ 0 w 520505"/>
              <a:gd name="connsiteY0" fmla="*/ 733865 h 733865"/>
              <a:gd name="connsiteX1" fmla="*/ 253219 w 520505"/>
              <a:gd name="connsiteY1" fmla="*/ 2345 h 733865"/>
              <a:gd name="connsiteX2" fmla="*/ 520505 w 520505"/>
              <a:gd name="connsiteY2" fmla="*/ 719797 h 73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505" h="733865">
                <a:moveTo>
                  <a:pt x="0" y="733865"/>
                </a:moveTo>
                <a:cubicBezTo>
                  <a:pt x="83234" y="369277"/>
                  <a:pt x="166468" y="4690"/>
                  <a:pt x="253219" y="2345"/>
                </a:cubicBezTo>
                <a:cubicBezTo>
                  <a:pt x="339970" y="0"/>
                  <a:pt x="430237" y="359898"/>
                  <a:pt x="520505" y="71979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361072" y="3784795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84872" y="371973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/>
          <p:cNvSpPr/>
          <p:nvPr/>
        </p:nvSpPr>
        <p:spPr>
          <a:xfrm>
            <a:off x="5181600" y="1752600"/>
            <a:ext cx="3006513" cy="38862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61672" y="3886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28672" y="3657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67600" y="318633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3872" y="3200400"/>
            <a:ext cx="817721" cy="883721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161672" y="3505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61672" y="3124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162800" y="175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81800" y="175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400800" y="175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943600" y="175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324600" y="175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705600" y="17526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1"/>
          <p:cNvGrpSpPr/>
          <p:nvPr/>
        </p:nvGrpSpPr>
        <p:grpSpPr>
          <a:xfrm>
            <a:off x="5791200" y="1447800"/>
            <a:ext cx="1752600" cy="1066800"/>
            <a:chOff x="5867400" y="1066800"/>
            <a:chExt cx="1752600" cy="1677194"/>
          </a:xfrm>
        </p:grpSpPr>
        <p:sp>
          <p:nvSpPr>
            <p:cNvPr id="48" name="Rectangle 47"/>
            <p:cNvSpPr/>
            <p:nvPr/>
          </p:nvSpPr>
          <p:spPr>
            <a:xfrm>
              <a:off x="5867400" y="1066800"/>
              <a:ext cx="1752600" cy="1676400"/>
            </a:xfrm>
            <a:prstGeom prst="rect">
              <a:avLst/>
            </a:prstGeom>
            <a:solidFill>
              <a:srgbClr val="FFC0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5400000">
              <a:off x="6324600" y="1905000"/>
              <a:ext cx="1676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3"/>
          <p:cNvGrpSpPr/>
          <p:nvPr/>
        </p:nvGrpSpPr>
        <p:grpSpPr>
          <a:xfrm>
            <a:off x="4628272" y="3048000"/>
            <a:ext cx="1295400" cy="1295400"/>
            <a:chOff x="4628272" y="3048000"/>
            <a:chExt cx="1295400" cy="1295400"/>
          </a:xfrm>
        </p:grpSpPr>
        <p:sp>
          <p:nvSpPr>
            <p:cNvPr id="41" name="Oval 40"/>
            <p:cNvSpPr/>
            <p:nvPr/>
          </p:nvSpPr>
          <p:spPr>
            <a:xfrm>
              <a:off x="4628272" y="3048000"/>
              <a:ext cx="1295400" cy="1295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705811" y="3276600"/>
              <a:ext cx="594863" cy="426622"/>
            </a:xfrm>
            <a:custGeom>
              <a:avLst/>
              <a:gdLst>
                <a:gd name="connsiteX0" fmla="*/ 0 w 520505"/>
                <a:gd name="connsiteY0" fmla="*/ 733865 h 733865"/>
                <a:gd name="connsiteX1" fmla="*/ 253219 w 520505"/>
                <a:gd name="connsiteY1" fmla="*/ 2345 h 733865"/>
                <a:gd name="connsiteX2" fmla="*/ 520505 w 520505"/>
                <a:gd name="connsiteY2" fmla="*/ 719797 h 73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505" h="733865">
                  <a:moveTo>
                    <a:pt x="0" y="733865"/>
                  </a:moveTo>
                  <a:cubicBezTo>
                    <a:pt x="83234" y="369277"/>
                    <a:pt x="166468" y="4690"/>
                    <a:pt x="253219" y="2345"/>
                  </a:cubicBezTo>
                  <a:cubicBezTo>
                    <a:pt x="339970" y="0"/>
                    <a:pt x="430237" y="359898"/>
                    <a:pt x="520505" y="7197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0800000">
              <a:off x="5312730" y="3695700"/>
              <a:ext cx="594863" cy="419100"/>
            </a:xfrm>
            <a:custGeom>
              <a:avLst/>
              <a:gdLst>
                <a:gd name="connsiteX0" fmla="*/ 0 w 520505"/>
                <a:gd name="connsiteY0" fmla="*/ 733865 h 733865"/>
                <a:gd name="connsiteX1" fmla="*/ 253219 w 520505"/>
                <a:gd name="connsiteY1" fmla="*/ 2345 h 733865"/>
                <a:gd name="connsiteX2" fmla="*/ 520505 w 520505"/>
                <a:gd name="connsiteY2" fmla="*/ 719797 h 73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505" h="733865">
                  <a:moveTo>
                    <a:pt x="0" y="733865"/>
                  </a:moveTo>
                  <a:cubicBezTo>
                    <a:pt x="83234" y="369277"/>
                    <a:pt x="166468" y="4690"/>
                    <a:pt x="253219" y="2345"/>
                  </a:cubicBezTo>
                  <a:cubicBezTo>
                    <a:pt x="339970" y="0"/>
                    <a:pt x="430237" y="359898"/>
                    <a:pt x="520505" y="71979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867400" y="160020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Rectifier diode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66800" y="5867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AC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638800" y="586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DC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0611E-6 L -0.00156 -0.30527 L 0.28768 -0.30527 L 0.28924 0.2049 L 0.00157 0.2049 L -4.72222E-6 1.40611E-6 Z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6E-7 L -0.00156 -0.25 L 0.28768 -0.25 L 0.28924 0.26017 L 0.00157 0.26202 L -4.72222E-6 1.3876E-7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63E-6 L -3.33333E-6 -0.19468 L 0.2875 -0.19468 L 0.28924 0.31537 L 0.00157 0.31722 L -3.33333E-6 1.6763E-6 Z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0.04878 C -0.06042 0.0356 -0.05642 0.02243 -0.05243 0.01248 C -0.04844 0.00254 -0.04358 -0.00624 -0.0401 -0.01087 C -0.03663 -0.01549 -0.0342 -0.01572 -0.03125 -0.01526 C -0.0283 -0.0148 -0.02552 -0.01226 -0.02222 -0.0074 C -0.01892 -0.00255 -0.01528 0.00555 -0.01128 0.01456 C -0.00729 0.02358 -0.0026 0.0363 0.00156 0.0467 C 0.00573 0.05711 0.01059 0.06982 0.01372 0.07699 C 0.01684 0.08416 0.01823 0.08624 0.01997 0.08971 C 0.02153 0.09318 0.02257 0.09595 0.02465 0.0985 C 0.02674 0.10104 0.03021 0.10451 0.03247 0.10566 C 0.03472 0.10682 0.03628 0.10751 0.03872 0.10566 C 0.04115 0.10381 0.04444 0.10011 0.04757 0.09456 C 0.05069 0.08902 0.05434 0.08023 0.05747 0.07214 C 0.06059 0.06404 0.06354 0.05526 0.06667 0.04647 " pathEditMode="relative" rAng="0" ptsTypes="aaaaaaaaaaaaaaA">
                                      <p:cBhvr>
                                        <p:cTn id="14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0.00069 -0.3081 L 0.28715 -0.3081 L 0.28854 0.20717 L 0.00069 0.20717 L 0.00069 -0.00093 Z " pathEditMode="relative" ptsTypes="AAAAAA">
                                      <p:cBhvr>
                                        <p:cTn id="1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3333E-6 L 0.00138 -0.25255 L 0.28784 -0.25255 L 0.28784 0.26273 L -5.55556E-6 0.26481 L -5.55556E-6 3.33333E-6 Z " pathEditMode="relative" ptsTypes="AAAAAA">
                                      <p:cBhvr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09 L 3.61111E-6 -0.2 L 0.28645 -0.2 L 0.28645 0.31528 L 3.61111E-6 0.31528 L 3.61111E-6 -0.00209 Z " pathEditMode="relative" rAng="0" ptsTypes="AAAAAA">
                                      <p:cBhvr>
                                        <p:cTn id="2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5" grpId="0" animBg="1"/>
      <p:bldP spid="26" grpId="0" animBg="1"/>
      <p:bldP spid="27" grpId="0" animBg="1"/>
      <p:bldP spid="3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00EE-1480-4DB9-B876-2ADF280D5EDA}" type="datetime1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Electronics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F8C9-C769-45D1-B8B4-97A0DD33B5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828800"/>
            <a:ext cx="73152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PRESENT THE CONTENT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276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Classification of rectifier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26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# </a:t>
            </a:r>
            <a:r>
              <a:rPr lang="en-US" sz="2800" dirty="0" smtClean="0"/>
              <a:t>Half</a:t>
            </a:r>
            <a:r>
              <a:rPr lang="en-US" sz="3200" dirty="0" smtClean="0"/>
              <a:t> wave rectifier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800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# Full wave rectifier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410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# Bridge rectifier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0800000">
            <a:off x="3603405" y="1900767"/>
            <a:ext cx="645459" cy="381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5400000">
            <a:off x="3897086" y="1911652"/>
            <a:ext cx="54429" cy="68580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5400000">
            <a:off x="3669039" y="1588355"/>
            <a:ext cx="529167" cy="95656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 rot="5400000">
            <a:off x="3807679" y="2359882"/>
            <a:ext cx="232835" cy="76606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/>
          <p:cNvGrpSpPr/>
          <p:nvPr/>
        </p:nvGrpSpPr>
        <p:grpSpPr>
          <a:xfrm>
            <a:off x="2133600" y="2590800"/>
            <a:ext cx="685800" cy="990600"/>
            <a:chOff x="2438400" y="2362200"/>
            <a:chExt cx="685800" cy="990600"/>
          </a:xfrm>
        </p:grpSpPr>
        <p:sp>
          <p:nvSpPr>
            <p:cNvPr id="25" name="Flowchart: Process 24"/>
            <p:cNvSpPr/>
            <p:nvPr/>
          </p:nvSpPr>
          <p:spPr>
            <a:xfrm rot="5400000">
              <a:off x="2754085" y="2673650"/>
              <a:ext cx="54429" cy="68580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6"/>
            <p:cNvGrpSpPr/>
            <p:nvPr/>
          </p:nvGrpSpPr>
          <p:grpSpPr>
            <a:xfrm>
              <a:off x="2460404" y="2362200"/>
              <a:ext cx="645459" cy="990600"/>
              <a:chOff x="2460404" y="2362200"/>
              <a:chExt cx="645459" cy="990600"/>
            </a:xfrm>
          </p:grpSpPr>
          <p:sp>
            <p:nvSpPr>
              <p:cNvPr id="24" name="Isosceles Triangle 23"/>
              <p:cNvSpPr/>
              <p:nvPr/>
            </p:nvSpPr>
            <p:spPr>
              <a:xfrm rot="10800000">
                <a:off x="2460404" y="2662765"/>
                <a:ext cx="645459" cy="3810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Process 25"/>
              <p:cNvSpPr/>
              <p:nvPr/>
            </p:nvSpPr>
            <p:spPr>
              <a:xfrm rot="5400000">
                <a:off x="2630814" y="2474180"/>
                <a:ext cx="300565" cy="76605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Process 26"/>
              <p:cNvSpPr/>
              <p:nvPr/>
            </p:nvSpPr>
            <p:spPr>
              <a:xfrm rot="5400000">
                <a:off x="2626578" y="3159980"/>
                <a:ext cx="309035" cy="7660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2438400" y="2514600"/>
            <a:ext cx="3124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2"/>
          <p:cNvGrpSpPr/>
          <p:nvPr/>
        </p:nvGrpSpPr>
        <p:grpSpPr>
          <a:xfrm>
            <a:off x="5181600" y="2590800"/>
            <a:ext cx="685800" cy="990600"/>
            <a:chOff x="2438400" y="2362200"/>
            <a:chExt cx="685800" cy="990600"/>
          </a:xfrm>
        </p:grpSpPr>
        <p:sp>
          <p:nvSpPr>
            <p:cNvPr id="44" name="Flowchart: Process 43"/>
            <p:cNvSpPr/>
            <p:nvPr/>
          </p:nvSpPr>
          <p:spPr>
            <a:xfrm rot="5400000">
              <a:off x="2754085" y="2673650"/>
              <a:ext cx="54429" cy="68580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4"/>
            <p:cNvGrpSpPr/>
            <p:nvPr/>
          </p:nvGrpSpPr>
          <p:grpSpPr>
            <a:xfrm>
              <a:off x="2460404" y="2362200"/>
              <a:ext cx="645459" cy="990600"/>
              <a:chOff x="2460404" y="2362200"/>
              <a:chExt cx="645459" cy="990600"/>
            </a:xfrm>
          </p:grpSpPr>
          <p:sp>
            <p:nvSpPr>
              <p:cNvPr id="46" name="Isosceles Triangle 45"/>
              <p:cNvSpPr/>
              <p:nvPr/>
            </p:nvSpPr>
            <p:spPr>
              <a:xfrm rot="10800000">
                <a:off x="2460404" y="2662765"/>
                <a:ext cx="645459" cy="3810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 rot="5400000">
                <a:off x="2630814" y="2474180"/>
                <a:ext cx="300565" cy="76605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Process 47"/>
              <p:cNvSpPr/>
              <p:nvPr/>
            </p:nvSpPr>
            <p:spPr>
              <a:xfrm rot="5400000">
                <a:off x="2626578" y="3159980"/>
                <a:ext cx="309035" cy="7660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Rounded Rectangle 49"/>
          <p:cNvSpPr/>
          <p:nvPr/>
        </p:nvSpPr>
        <p:spPr>
          <a:xfrm>
            <a:off x="1905000" y="1295400"/>
            <a:ext cx="43434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RECTIFIER CKT</a:t>
            </a:r>
            <a:endParaRPr lang="en-US" sz="3200" dirty="0"/>
          </a:p>
        </p:txBody>
      </p:sp>
      <p:sp>
        <p:nvSpPr>
          <p:cNvPr id="51" name="Rounded Rectangle 50"/>
          <p:cNvSpPr/>
          <p:nvPr/>
        </p:nvSpPr>
        <p:spPr>
          <a:xfrm>
            <a:off x="838200" y="3429000"/>
            <a:ext cx="28956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Half wave</a:t>
            </a:r>
            <a:endParaRPr lang="en-US" sz="2800" dirty="0"/>
          </a:p>
        </p:txBody>
      </p:sp>
      <p:grpSp>
        <p:nvGrpSpPr>
          <p:cNvPr id="6" name="Group 52"/>
          <p:cNvGrpSpPr/>
          <p:nvPr/>
        </p:nvGrpSpPr>
        <p:grpSpPr>
          <a:xfrm>
            <a:off x="5181600" y="3810000"/>
            <a:ext cx="685800" cy="990600"/>
            <a:chOff x="2438400" y="2362200"/>
            <a:chExt cx="685800" cy="990600"/>
          </a:xfrm>
        </p:grpSpPr>
        <p:sp>
          <p:nvSpPr>
            <p:cNvPr id="54" name="Flowchart: Process 53"/>
            <p:cNvSpPr/>
            <p:nvPr/>
          </p:nvSpPr>
          <p:spPr>
            <a:xfrm rot="5400000">
              <a:off x="2754085" y="2673650"/>
              <a:ext cx="54429" cy="68580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2460404" y="2362200"/>
              <a:ext cx="645459" cy="990600"/>
              <a:chOff x="2460404" y="2362200"/>
              <a:chExt cx="645459" cy="990600"/>
            </a:xfrm>
          </p:grpSpPr>
          <p:sp>
            <p:nvSpPr>
              <p:cNvPr id="56" name="Isosceles Triangle 55"/>
              <p:cNvSpPr/>
              <p:nvPr/>
            </p:nvSpPr>
            <p:spPr>
              <a:xfrm rot="10800000">
                <a:off x="2460404" y="2662765"/>
                <a:ext cx="645459" cy="3810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Process 56"/>
              <p:cNvSpPr/>
              <p:nvPr/>
            </p:nvSpPr>
            <p:spPr>
              <a:xfrm rot="5400000">
                <a:off x="2630814" y="2474180"/>
                <a:ext cx="300565" cy="76605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Process 57"/>
              <p:cNvSpPr/>
              <p:nvPr/>
            </p:nvSpPr>
            <p:spPr>
              <a:xfrm rot="5400000">
                <a:off x="2626578" y="3159980"/>
                <a:ext cx="309035" cy="7660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4343400" y="3429000"/>
            <a:ext cx="24384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Full wave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514600" y="4800600"/>
            <a:ext cx="5486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0"/>
          <p:cNvGrpSpPr/>
          <p:nvPr/>
        </p:nvGrpSpPr>
        <p:grpSpPr>
          <a:xfrm>
            <a:off x="2209800" y="4800600"/>
            <a:ext cx="685800" cy="990600"/>
            <a:chOff x="2438400" y="2362200"/>
            <a:chExt cx="685800" cy="990600"/>
          </a:xfrm>
        </p:grpSpPr>
        <p:sp>
          <p:nvSpPr>
            <p:cNvPr id="72" name="Flowchart: Process 71"/>
            <p:cNvSpPr/>
            <p:nvPr/>
          </p:nvSpPr>
          <p:spPr>
            <a:xfrm rot="5400000">
              <a:off x="2754085" y="2673650"/>
              <a:ext cx="54429" cy="68580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72"/>
            <p:cNvGrpSpPr/>
            <p:nvPr/>
          </p:nvGrpSpPr>
          <p:grpSpPr>
            <a:xfrm>
              <a:off x="2460404" y="2362200"/>
              <a:ext cx="645459" cy="990600"/>
              <a:chOff x="2460404" y="2362200"/>
              <a:chExt cx="645459" cy="990600"/>
            </a:xfrm>
          </p:grpSpPr>
          <p:sp>
            <p:nvSpPr>
              <p:cNvPr id="74" name="Isosceles Triangle 73"/>
              <p:cNvSpPr/>
              <p:nvPr/>
            </p:nvSpPr>
            <p:spPr>
              <a:xfrm rot="10800000">
                <a:off x="2460404" y="2662765"/>
                <a:ext cx="645459" cy="3810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 rot="5400000">
                <a:off x="2630814" y="2474180"/>
                <a:ext cx="300565" cy="76605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 rot="5400000">
                <a:off x="2626578" y="3159980"/>
                <a:ext cx="309035" cy="7660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76"/>
          <p:cNvGrpSpPr/>
          <p:nvPr/>
        </p:nvGrpSpPr>
        <p:grpSpPr>
          <a:xfrm>
            <a:off x="7620000" y="4800600"/>
            <a:ext cx="685800" cy="990600"/>
            <a:chOff x="2438400" y="2362200"/>
            <a:chExt cx="685800" cy="990600"/>
          </a:xfrm>
        </p:grpSpPr>
        <p:sp>
          <p:nvSpPr>
            <p:cNvPr id="78" name="Flowchart: Process 77"/>
            <p:cNvSpPr/>
            <p:nvPr/>
          </p:nvSpPr>
          <p:spPr>
            <a:xfrm rot="5400000">
              <a:off x="2754085" y="2673650"/>
              <a:ext cx="54429" cy="685800"/>
            </a:xfrm>
            <a:prstGeom prst="flowChartProcess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78"/>
            <p:cNvGrpSpPr/>
            <p:nvPr/>
          </p:nvGrpSpPr>
          <p:grpSpPr>
            <a:xfrm>
              <a:off x="2460404" y="2362200"/>
              <a:ext cx="645459" cy="990600"/>
              <a:chOff x="2460404" y="2362200"/>
              <a:chExt cx="645459" cy="990600"/>
            </a:xfrm>
          </p:grpSpPr>
          <p:sp>
            <p:nvSpPr>
              <p:cNvPr id="80" name="Isosceles Triangle 79"/>
              <p:cNvSpPr/>
              <p:nvPr/>
            </p:nvSpPr>
            <p:spPr>
              <a:xfrm rot="10800000">
                <a:off x="2460404" y="2662765"/>
                <a:ext cx="645459" cy="381000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lowchart: Process 80"/>
              <p:cNvSpPr/>
              <p:nvPr/>
            </p:nvSpPr>
            <p:spPr>
              <a:xfrm rot="5400000">
                <a:off x="2630814" y="2474180"/>
                <a:ext cx="300565" cy="76605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lowchart: Process 81"/>
              <p:cNvSpPr/>
              <p:nvPr/>
            </p:nvSpPr>
            <p:spPr>
              <a:xfrm rot="5400000">
                <a:off x="2626578" y="3159980"/>
                <a:ext cx="309035" cy="76606"/>
              </a:xfrm>
              <a:prstGeom prst="flowChartProcess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3" name="Rounded Rectangle 82"/>
          <p:cNvSpPr/>
          <p:nvPr/>
        </p:nvSpPr>
        <p:spPr>
          <a:xfrm>
            <a:off x="457200" y="5715000"/>
            <a:ext cx="41910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Center trap Full wave</a:t>
            </a:r>
            <a:endParaRPr lang="en-US" sz="2800" dirty="0"/>
          </a:p>
        </p:txBody>
      </p:sp>
      <p:sp>
        <p:nvSpPr>
          <p:cNvPr id="84" name="Rounded Rectangle 83"/>
          <p:cNvSpPr/>
          <p:nvPr/>
        </p:nvSpPr>
        <p:spPr>
          <a:xfrm>
            <a:off x="6172200" y="5715000"/>
            <a:ext cx="2667000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Bridge</a:t>
            </a:r>
            <a:endParaRPr lang="en-US" sz="2800" dirty="0"/>
          </a:p>
        </p:txBody>
      </p:sp>
      <p:sp>
        <p:nvSpPr>
          <p:cNvPr id="86" name="Oval 85"/>
          <p:cNvSpPr/>
          <p:nvPr/>
        </p:nvSpPr>
        <p:spPr>
          <a:xfrm>
            <a:off x="3657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038600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2578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388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1.94444E-6 0.11319 L -0.1592 0.11528 L -0.1592 0.2425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0093 L -0.02118 0.1162 L 0.15295 0.1162 L 0.15295 0.24143 " pathEditMode="relative" ptsTypes="AAAA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0093 L 0.01962 0.13634 L -0.30607 0.13634 L -0.30607 0.2657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0092 L -0.02205 0.13634 L 0.24462 0.13634 L 0.24462 0.26365 " pathEditMode="relative" ptsTypes="AAAA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265</Words>
  <Application>Microsoft Office PowerPoint</Application>
  <PresentationFormat>On-screen Show (4:3)</PresentationFormat>
  <Paragraphs>102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Engr. Masod Rana Instructor (Electronics) Technical School and College, Tangail.</vt:lpstr>
      <vt:lpstr>GAIN  ATTENTION.</vt:lpstr>
      <vt:lpstr>Slide 4</vt:lpstr>
      <vt:lpstr>LEARNING OUT COMES. At the end of the lesson you should able to  -  1. Describe working principle of Rectifier                               2. Identify Rectifier Circuit .  3. Classify the Rectifier Circuit.  4. Explain the Rectifier Circuit.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Enhance relation and transfer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Arif</cp:lastModifiedBy>
  <cp:revision>138</cp:revision>
  <dcterms:created xsi:type="dcterms:W3CDTF">2016-06-21T07:57:29Z</dcterms:created>
  <dcterms:modified xsi:type="dcterms:W3CDTF">2016-06-23T08:20:53Z</dcterms:modified>
</cp:coreProperties>
</file>