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59"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10/03/19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10/03/19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10/03/19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10/03/19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10/03/19</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685800"/>
            <a:ext cx="5715000" cy="1200329"/>
          </a:xfrm>
          <a:prstGeom prst="rect">
            <a:avLst/>
          </a:prstGeom>
          <a:noFill/>
        </p:spPr>
        <p:txBody>
          <a:bodyPr wrap="square" rtlCol="0">
            <a:spAutoFit/>
          </a:bodyPr>
          <a:lstStyle/>
          <a:p>
            <a:r>
              <a:rPr lang="en-US" sz="7200" b="1" dirty="0" smtClean="0">
                <a:solidFill>
                  <a:srgbClr val="002060"/>
                </a:solidFill>
                <a:latin typeface="NikoshBAN" pitchFamily="2" charset="0"/>
                <a:cs typeface="NikoshBAN" pitchFamily="2" charset="0"/>
              </a:rPr>
              <a:t>     </a:t>
            </a:r>
            <a:r>
              <a:rPr lang="bn-IN" sz="7200" b="1" dirty="0" smtClean="0">
                <a:solidFill>
                  <a:srgbClr val="002060"/>
                </a:solidFill>
                <a:latin typeface="NikoshBAN" pitchFamily="2" charset="0"/>
                <a:cs typeface="NikoshBAN" pitchFamily="2" charset="0"/>
              </a:rPr>
              <a:t>স্বাগতম</a:t>
            </a:r>
            <a:endParaRPr lang="en-US" sz="7200" b="1" dirty="0">
              <a:solidFill>
                <a:srgbClr val="002060"/>
              </a:solidFill>
              <a:latin typeface="NikoshBAN" pitchFamily="2" charset="0"/>
              <a:cs typeface="NikoshBAN" pitchFamily="2" charset="0"/>
            </a:endParaRPr>
          </a:p>
        </p:txBody>
      </p:sp>
      <p:pic>
        <p:nvPicPr>
          <p:cNvPr id="6" name="Picture 5" descr="3rose.jpg"/>
          <p:cNvPicPr>
            <a:picLocks noChangeAspect="1"/>
          </p:cNvPicPr>
          <p:nvPr/>
        </p:nvPicPr>
        <p:blipFill>
          <a:blip r:embed="rId2"/>
          <a:stretch>
            <a:fillRect/>
          </a:stretch>
        </p:blipFill>
        <p:spPr>
          <a:xfrm>
            <a:off x="1905000" y="3657600"/>
            <a:ext cx="5334000" cy="29337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85800"/>
            <a:ext cx="4191000" cy="1323439"/>
          </a:xfrm>
          <a:prstGeom prst="rect">
            <a:avLst/>
          </a:prstGeom>
          <a:noFill/>
        </p:spPr>
        <p:txBody>
          <a:bodyPr wrap="square" rtlCol="0">
            <a:spAutoFit/>
          </a:bodyPr>
          <a:lstStyle/>
          <a:p>
            <a:pPr algn="ctr"/>
            <a:r>
              <a:rPr lang="bn-IN" sz="8000" dirty="0" smtClean="0">
                <a:solidFill>
                  <a:srgbClr val="FF0000"/>
                </a:solidFill>
                <a:latin typeface="NikoshBAN" pitchFamily="2" charset="0"/>
                <a:cs typeface="NikoshBAN" pitchFamily="2" charset="0"/>
              </a:rPr>
              <a:t>ধন্যবাদ</a:t>
            </a:r>
            <a:endParaRPr lang="en-US" sz="8000" dirty="0">
              <a:solidFill>
                <a:srgbClr val="FF0000"/>
              </a:solidFill>
            </a:endParaRPr>
          </a:p>
        </p:txBody>
      </p:sp>
      <p:pic>
        <p:nvPicPr>
          <p:cNvPr id="3" name="Picture 2" descr="tulip.jpg"/>
          <p:cNvPicPr>
            <a:picLocks noChangeAspect="1"/>
          </p:cNvPicPr>
          <p:nvPr/>
        </p:nvPicPr>
        <p:blipFill>
          <a:blip r:embed="rId2"/>
          <a:stretch>
            <a:fillRect/>
          </a:stretch>
        </p:blipFill>
        <p:spPr>
          <a:xfrm>
            <a:off x="1447800" y="2362200"/>
            <a:ext cx="6553200" cy="428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8600"/>
            <a:ext cx="4876800" cy="1107996"/>
          </a:xfrm>
          <a:prstGeom prst="rect">
            <a:avLst/>
          </a:prstGeom>
          <a:noFill/>
        </p:spPr>
        <p:txBody>
          <a:bodyPr wrap="square" rtlCol="0">
            <a:spAutoFit/>
          </a:bodyPr>
          <a:lstStyle/>
          <a:p>
            <a:r>
              <a:rPr lang="bn-IN" sz="6600" dirty="0" smtClean="0">
                <a:solidFill>
                  <a:schemeClr val="accent6">
                    <a:lumMod val="50000"/>
                  </a:schemeClr>
                </a:solidFill>
                <a:latin typeface="NikoshBAN" pitchFamily="2" charset="0"/>
                <a:cs typeface="NikoshBAN" pitchFamily="2" charset="0"/>
              </a:rPr>
              <a:t>পরিচিতি</a:t>
            </a:r>
            <a:endParaRPr lang="en-US" sz="6600" dirty="0">
              <a:solidFill>
                <a:schemeClr val="accent6">
                  <a:lumMod val="50000"/>
                </a:schemeClr>
              </a:solidFill>
              <a:latin typeface="NikoshBAN" pitchFamily="2" charset="0"/>
              <a:cs typeface="NikoshBAN" pitchFamily="2" charset="0"/>
            </a:endParaRPr>
          </a:p>
        </p:txBody>
      </p:sp>
      <p:sp>
        <p:nvSpPr>
          <p:cNvPr id="3" name="TextBox 2"/>
          <p:cNvSpPr txBox="1"/>
          <p:nvPr/>
        </p:nvSpPr>
        <p:spPr>
          <a:xfrm>
            <a:off x="547616" y="1524000"/>
            <a:ext cx="5395984" cy="3416320"/>
          </a:xfrm>
          <a:prstGeom prst="rect">
            <a:avLst/>
          </a:prstGeom>
          <a:noFill/>
        </p:spPr>
        <p:txBody>
          <a:bodyPr wrap="square" rtlCol="0">
            <a:spAutoFit/>
          </a:bodyPr>
          <a:lstStyle/>
          <a:p>
            <a:r>
              <a:rPr lang="bn-IN" sz="5400" b="1" dirty="0" smtClean="0">
                <a:solidFill>
                  <a:srgbClr val="002060"/>
                </a:solidFill>
                <a:latin typeface="NikoshBAN" pitchFamily="2" charset="0"/>
                <a:cs typeface="NikoshBAN" pitchFamily="2" charset="0"/>
              </a:rPr>
              <a:t>নামঃ </a:t>
            </a:r>
            <a:r>
              <a:rPr lang="en-US" sz="5400" b="1" dirty="0" smtClean="0">
                <a:solidFill>
                  <a:srgbClr val="002060"/>
                </a:solidFill>
                <a:latin typeface="SutonnyMJ" pitchFamily="2" charset="0"/>
                <a:cs typeface="SutonnyMJ" pitchFamily="2" charset="0"/>
              </a:rPr>
              <a:t>‡gv:Kvgiæ¾vgvb </a:t>
            </a:r>
            <a:r>
              <a:rPr lang="en-US" sz="5400" b="1" dirty="0" err="1" smtClean="0">
                <a:solidFill>
                  <a:srgbClr val="002060"/>
                </a:solidFill>
                <a:latin typeface="SutonnyMJ" pitchFamily="2" charset="0"/>
                <a:cs typeface="SutonnyMJ" pitchFamily="2" charset="0"/>
              </a:rPr>
              <a:t>wjUb</a:t>
            </a:r>
            <a:endParaRPr lang="bn-IN" sz="5400" b="1" dirty="0" smtClean="0">
              <a:solidFill>
                <a:srgbClr val="002060"/>
              </a:solidFill>
              <a:latin typeface="NikoshBAN" pitchFamily="2" charset="0"/>
              <a:cs typeface="NikoshBAN" pitchFamily="2" charset="0"/>
            </a:endParaRPr>
          </a:p>
          <a:p>
            <a:r>
              <a:rPr lang="bn-IN" sz="3600" dirty="0" smtClean="0">
                <a:solidFill>
                  <a:srgbClr val="7030A0"/>
                </a:solidFill>
                <a:latin typeface="NikoshBAN" pitchFamily="2" charset="0"/>
                <a:cs typeface="NikoshBAN" pitchFamily="2" charset="0"/>
              </a:rPr>
              <a:t>পদবীঃইন্সট্রাক্টর</a:t>
            </a:r>
            <a:r>
              <a:rPr lang="bn-IN" sz="3600" dirty="0" smtClean="0">
                <a:solidFill>
                  <a:srgbClr val="7030A0"/>
                </a:solidFill>
                <a:latin typeface="SutonnyMJ" pitchFamily="2" charset="0"/>
                <a:cs typeface="NikoshBAN" pitchFamily="2" charset="0"/>
              </a:rPr>
              <a:t>(</a:t>
            </a:r>
            <a:r>
              <a:rPr lang="en-US" sz="3600" dirty="0" err="1" smtClean="0">
                <a:solidFill>
                  <a:srgbClr val="7030A0"/>
                </a:solidFill>
                <a:latin typeface="SutonnyMJ" pitchFamily="2" charset="0"/>
                <a:cs typeface="SutonnyMJ" pitchFamily="2" charset="0"/>
              </a:rPr>
              <a:t>MwYZ</a:t>
            </a:r>
            <a:r>
              <a:rPr lang="bn-IN" sz="3600" dirty="0" smtClean="0">
                <a:solidFill>
                  <a:srgbClr val="7030A0"/>
                </a:solidFill>
                <a:latin typeface="SutonnyMJ" pitchFamily="2" charset="0"/>
                <a:cs typeface="NikoshBAN" pitchFamily="2" charset="0"/>
              </a:rPr>
              <a:t>)</a:t>
            </a:r>
            <a:r>
              <a:rPr lang="bn-IN" sz="4000" dirty="0" smtClean="0">
                <a:solidFill>
                  <a:srgbClr val="7030A0"/>
                </a:solidFill>
                <a:latin typeface="NikoshBAN" pitchFamily="2" charset="0"/>
                <a:cs typeface="NikoshBAN" pitchFamily="2" charset="0"/>
              </a:rPr>
              <a:t> </a:t>
            </a:r>
          </a:p>
          <a:p>
            <a:r>
              <a:rPr lang="bn-IN" sz="2800" dirty="0" smtClean="0">
                <a:solidFill>
                  <a:srgbClr val="7030A0"/>
                </a:solidFill>
                <a:latin typeface="NikoshBAN" pitchFamily="2" charset="0"/>
                <a:cs typeface="NikoshBAN" pitchFamily="2" charset="0"/>
              </a:rPr>
              <a:t> </a:t>
            </a:r>
            <a:r>
              <a:rPr lang="en-US" sz="2800" dirty="0" err="1" smtClean="0">
                <a:solidFill>
                  <a:srgbClr val="7030A0"/>
                </a:solidFill>
                <a:latin typeface="SutonnyMJ" pitchFamily="2" charset="0"/>
                <a:cs typeface="SutonnyMJ" pitchFamily="2" charset="0"/>
              </a:rPr>
              <a:t>UvsMvBj</a:t>
            </a:r>
            <a:r>
              <a:rPr lang="en-US" sz="2800" dirty="0">
                <a:solidFill>
                  <a:srgbClr val="7030A0"/>
                </a:solidFill>
                <a:latin typeface="SutonnyMJ" pitchFamily="2" charset="0"/>
                <a:cs typeface="SutonnyMJ" pitchFamily="2" charset="0"/>
              </a:rPr>
              <a:t> </a:t>
            </a:r>
            <a:r>
              <a:rPr lang="en-US" sz="2800" dirty="0" smtClean="0">
                <a:solidFill>
                  <a:srgbClr val="7030A0"/>
                </a:solidFill>
                <a:latin typeface="SutonnyMJ" pitchFamily="2" charset="0"/>
                <a:cs typeface="SutonnyMJ" pitchFamily="2" charset="0"/>
              </a:rPr>
              <a:t>†</a:t>
            </a:r>
            <a:r>
              <a:rPr lang="en-US" sz="2800" dirty="0" err="1" smtClean="0">
                <a:solidFill>
                  <a:srgbClr val="7030A0"/>
                </a:solidFill>
                <a:latin typeface="SutonnyMJ" pitchFamily="2" charset="0"/>
                <a:cs typeface="SutonnyMJ" pitchFamily="2" charset="0"/>
              </a:rPr>
              <a:t>UKwbK¨vj</a:t>
            </a:r>
            <a:r>
              <a:rPr lang="en-US" sz="2800" dirty="0" smtClean="0">
                <a:solidFill>
                  <a:srgbClr val="7030A0"/>
                </a:solidFill>
                <a:latin typeface="SutonnyMJ" pitchFamily="2" charset="0"/>
                <a:cs typeface="SutonnyMJ" pitchFamily="2" charset="0"/>
              </a:rPr>
              <a:t> ¯‹</a:t>
            </a:r>
            <a:r>
              <a:rPr lang="en-US" sz="2800" dirty="0" err="1" smtClean="0">
                <a:solidFill>
                  <a:srgbClr val="7030A0"/>
                </a:solidFill>
                <a:latin typeface="SutonnyMJ" pitchFamily="2" charset="0"/>
                <a:cs typeface="SutonnyMJ" pitchFamily="2" charset="0"/>
              </a:rPr>
              <a:t>zj</a:t>
            </a:r>
            <a:r>
              <a:rPr lang="en-US" sz="2800" dirty="0" smtClean="0">
                <a:solidFill>
                  <a:srgbClr val="7030A0"/>
                </a:solidFill>
                <a:latin typeface="SutonnyMJ" pitchFamily="2" charset="0"/>
                <a:cs typeface="SutonnyMJ" pitchFamily="2" charset="0"/>
              </a:rPr>
              <a:t> I </a:t>
            </a:r>
            <a:r>
              <a:rPr lang="en-US" sz="2800" dirty="0" err="1" smtClean="0">
                <a:solidFill>
                  <a:srgbClr val="7030A0"/>
                </a:solidFill>
                <a:latin typeface="SutonnyMJ" pitchFamily="2" charset="0"/>
                <a:cs typeface="SutonnyMJ" pitchFamily="2" charset="0"/>
              </a:rPr>
              <a:t>K‡jR,UvsMvBj</a:t>
            </a:r>
            <a:r>
              <a:rPr lang="en-US" sz="2800" dirty="0" smtClean="0">
                <a:solidFill>
                  <a:srgbClr val="7030A0"/>
                </a:solidFill>
                <a:latin typeface="SutonnyMJ" pitchFamily="2" charset="0"/>
                <a:cs typeface="SutonnyMJ" pitchFamily="2" charset="0"/>
              </a:rPr>
              <a:t> |</a:t>
            </a:r>
            <a:endParaRPr lang="bn-IN" sz="2800" dirty="0" smtClean="0">
              <a:solidFill>
                <a:srgbClr val="7030A0"/>
              </a:solidFill>
              <a:latin typeface="NikoshBAN" pitchFamily="2" charset="0"/>
              <a:cs typeface="NikoshBAN" pitchFamily="2" charset="0"/>
            </a:endParaRPr>
          </a:p>
          <a:p>
            <a:r>
              <a:rPr lang="bn-IN" sz="4000" dirty="0" smtClean="0">
                <a:solidFill>
                  <a:srgbClr val="7030A0"/>
                </a:solidFill>
                <a:latin typeface="NikoshBAN" pitchFamily="2" charset="0"/>
                <a:cs typeface="NikoshBAN" pitchFamily="2" charset="0"/>
              </a:rPr>
              <a:t> </a:t>
            </a:r>
            <a:endParaRPr lang="en-US" sz="4000" dirty="0">
              <a:solidFill>
                <a:srgbClr val="7030A0"/>
              </a:solidFill>
              <a:latin typeface="NikoshBAN" pitchFamily="2" charset="0"/>
              <a:cs typeface="NikoshBAN" pitchFamily="2" charset="0"/>
            </a:endParaRPr>
          </a:p>
        </p:txBody>
      </p:sp>
      <p:sp>
        <p:nvSpPr>
          <p:cNvPr id="4" name="TextBox 3"/>
          <p:cNvSpPr txBox="1"/>
          <p:nvPr/>
        </p:nvSpPr>
        <p:spPr>
          <a:xfrm>
            <a:off x="6172200" y="3048000"/>
            <a:ext cx="2743200" cy="707886"/>
          </a:xfrm>
          <a:prstGeom prst="rect">
            <a:avLst/>
          </a:prstGeom>
          <a:noFill/>
        </p:spPr>
        <p:txBody>
          <a:bodyPr wrap="square" rtlCol="0">
            <a:spAutoFit/>
          </a:bodyPr>
          <a:lstStyle/>
          <a:p>
            <a:r>
              <a:rPr lang="bn-IN" sz="2000" dirty="0" smtClean="0">
                <a:solidFill>
                  <a:schemeClr val="accent5">
                    <a:lumMod val="50000"/>
                  </a:schemeClr>
                </a:solidFill>
                <a:latin typeface="NikoshBAN" pitchFamily="2" charset="0"/>
                <a:cs typeface="NikoshBAN" pitchFamily="2" charset="0"/>
              </a:rPr>
              <a:t>শ্রেণিঃ নবম</a:t>
            </a:r>
          </a:p>
          <a:p>
            <a:r>
              <a:rPr lang="bn-IN" sz="2000" dirty="0" smtClean="0">
                <a:solidFill>
                  <a:schemeClr val="accent5">
                    <a:lumMod val="50000"/>
                  </a:schemeClr>
                </a:solidFill>
                <a:latin typeface="NikoshBAN" pitchFamily="2" charset="0"/>
                <a:cs typeface="NikoshBAN" pitchFamily="2" charset="0"/>
              </a:rPr>
              <a:t>বিষয়ঃ পদার্থ বিজ্ঞান - ১</a:t>
            </a:r>
            <a:endParaRPr lang="en-US" sz="2000" dirty="0">
              <a:solidFill>
                <a:schemeClr val="accent5">
                  <a:lumMod val="50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0px-Pressure_force_area.svg.png"/>
          <p:cNvPicPr>
            <a:picLocks noChangeAspect="1"/>
          </p:cNvPicPr>
          <p:nvPr/>
        </p:nvPicPr>
        <p:blipFill>
          <a:blip r:embed="rId2"/>
          <a:stretch>
            <a:fillRect/>
          </a:stretch>
        </p:blipFill>
        <p:spPr>
          <a:xfrm>
            <a:off x="381000" y="381000"/>
            <a:ext cx="4800600" cy="4800600"/>
          </a:xfrm>
          <a:prstGeom prst="rect">
            <a:avLst/>
          </a:prstGeom>
        </p:spPr>
      </p:pic>
      <p:pic>
        <p:nvPicPr>
          <p:cNvPr id="3" name="Picture 2" descr="pressure_solid.gif"/>
          <p:cNvPicPr>
            <a:picLocks noChangeAspect="1"/>
          </p:cNvPicPr>
          <p:nvPr/>
        </p:nvPicPr>
        <p:blipFill>
          <a:blip r:embed="rId3"/>
          <a:stretch>
            <a:fillRect/>
          </a:stretch>
        </p:blipFill>
        <p:spPr>
          <a:xfrm rot="5400000">
            <a:off x="5276850" y="1276350"/>
            <a:ext cx="3505200" cy="2171700"/>
          </a:xfrm>
          <a:prstGeom prst="rect">
            <a:avLst/>
          </a:prstGeom>
        </p:spPr>
      </p:pic>
      <p:sp>
        <p:nvSpPr>
          <p:cNvPr id="4" name="TextBox 3"/>
          <p:cNvSpPr txBox="1"/>
          <p:nvPr/>
        </p:nvSpPr>
        <p:spPr>
          <a:xfrm>
            <a:off x="1676400" y="5181600"/>
            <a:ext cx="3581400" cy="1077218"/>
          </a:xfrm>
          <a:prstGeom prst="rect">
            <a:avLst/>
          </a:prstGeom>
          <a:noFill/>
        </p:spPr>
        <p:txBody>
          <a:bodyPr wrap="square" rtlCol="0">
            <a:spAutoFit/>
          </a:bodyPr>
          <a:lstStyle/>
          <a:p>
            <a:r>
              <a:rPr lang="en-US" sz="3200" dirty="0" smtClean="0">
                <a:latin typeface="NikoshBAN" pitchFamily="2" charset="0"/>
                <a:cs typeface="NikoshBAN" pitchFamily="2" charset="0"/>
              </a:rPr>
              <a:t>Force(F)</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বল </a:t>
            </a:r>
          </a:p>
          <a:p>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Area(A)</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ক্ষেত্রফল</a:t>
            </a:r>
            <a:endParaRPr lang="en-US" sz="3200" dirty="0">
              <a:latin typeface="NikoshBAN" pitchFamily="2" charset="0"/>
              <a:cs typeface="NikoshBAN" pitchFamily="2" charset="0"/>
            </a:endParaRPr>
          </a:p>
        </p:txBody>
      </p:sp>
      <p:sp>
        <p:nvSpPr>
          <p:cNvPr id="10" name="TextBox 9"/>
          <p:cNvSpPr txBox="1"/>
          <p:nvPr/>
        </p:nvSpPr>
        <p:spPr>
          <a:xfrm>
            <a:off x="5562600" y="5257800"/>
            <a:ext cx="3200400" cy="646331"/>
          </a:xfrm>
          <a:prstGeom prst="rect">
            <a:avLst/>
          </a:prstGeom>
          <a:noFill/>
        </p:spPr>
        <p:txBody>
          <a:bodyPr wrap="square" rtlCol="0">
            <a:spAutoFit/>
          </a:bodyPr>
          <a:lstStyle/>
          <a:p>
            <a:r>
              <a:rPr lang="bn-IN" sz="3600" dirty="0" smtClean="0">
                <a:latin typeface="NikoshBAN" pitchFamily="2" charset="0"/>
                <a:cs typeface="NikoshBAN" pitchFamily="2" charset="0"/>
              </a:rPr>
              <a:t>চাপ = বল/ক্ষেত্রফল</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down)">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85801"/>
            <a:ext cx="4953000" cy="1200329"/>
          </a:xfrm>
          <a:prstGeom prst="rect">
            <a:avLst/>
          </a:prstGeom>
          <a:noFill/>
        </p:spPr>
        <p:txBody>
          <a:bodyPr wrap="square" rtlCol="0">
            <a:spAutoFit/>
          </a:bodyPr>
          <a:lstStyle/>
          <a:p>
            <a:r>
              <a:rPr lang="bn-IN" sz="7200" dirty="0" smtClean="0">
                <a:solidFill>
                  <a:schemeClr val="accent2"/>
                </a:solidFill>
                <a:latin typeface="NikoshBAN" pitchFamily="2" charset="0"/>
                <a:cs typeface="NikoshBAN" pitchFamily="2" charset="0"/>
              </a:rPr>
              <a:t>শিখনফল</a:t>
            </a:r>
            <a:endParaRPr lang="en-US" sz="7200" dirty="0">
              <a:solidFill>
                <a:schemeClr val="accent2"/>
              </a:solidFill>
              <a:latin typeface="NikoshBAN" pitchFamily="2" charset="0"/>
              <a:cs typeface="NikoshBAN" pitchFamily="2" charset="0"/>
            </a:endParaRPr>
          </a:p>
        </p:txBody>
      </p:sp>
      <p:sp>
        <p:nvSpPr>
          <p:cNvPr id="3" name="TextBox 2"/>
          <p:cNvSpPr txBox="1"/>
          <p:nvPr/>
        </p:nvSpPr>
        <p:spPr>
          <a:xfrm>
            <a:off x="0" y="2514600"/>
            <a:ext cx="9144000" cy="2554545"/>
          </a:xfrm>
          <a:prstGeom prst="rect">
            <a:avLst/>
          </a:prstGeom>
          <a:noFill/>
        </p:spPr>
        <p:txBody>
          <a:bodyPr wrap="square" rtlCol="0">
            <a:spAutoFit/>
          </a:bodyPr>
          <a:lstStyle/>
          <a:p>
            <a:r>
              <a:rPr lang="bn-IN" sz="4000" b="1" dirty="0" smtClean="0">
                <a:solidFill>
                  <a:schemeClr val="accent4">
                    <a:lumMod val="50000"/>
                  </a:schemeClr>
                </a:solidFill>
                <a:latin typeface="NikoshBAN" pitchFamily="2" charset="0"/>
                <a:cs typeface="NikoshBAN" pitchFamily="2" charset="0"/>
              </a:rPr>
              <a:t>এই পাঠ শেষ শিক্ষার্থীরা....</a:t>
            </a:r>
          </a:p>
          <a:p>
            <a:pPr>
              <a:buFont typeface="Wingdings" pitchFamily="2" charset="2"/>
              <a:buChar char="Ø"/>
            </a:pPr>
            <a:r>
              <a:rPr lang="bn-IN" sz="4000" dirty="0" smtClean="0">
                <a:solidFill>
                  <a:srgbClr val="C00000"/>
                </a:solidFill>
                <a:latin typeface="NikoshBAN" pitchFamily="2" charset="0"/>
                <a:cs typeface="NikoshBAN" pitchFamily="2" charset="0"/>
              </a:rPr>
              <a:t>চাপ কী বলতে পারবে </a:t>
            </a:r>
          </a:p>
          <a:p>
            <a:pPr>
              <a:buFont typeface="Wingdings" pitchFamily="2" charset="2"/>
              <a:buChar char="Ø"/>
            </a:pPr>
            <a:r>
              <a:rPr lang="bn-IN" sz="4000" dirty="0" smtClean="0">
                <a:solidFill>
                  <a:srgbClr val="C00000"/>
                </a:solidFill>
                <a:latin typeface="NikoshBAN" pitchFamily="2" charset="0"/>
                <a:cs typeface="NikoshBAN" pitchFamily="2" charset="0"/>
              </a:rPr>
              <a:t>চাপের একক নির্ণয় করতে পারবে</a:t>
            </a:r>
          </a:p>
          <a:p>
            <a:pPr>
              <a:buFont typeface="Wingdings" pitchFamily="2" charset="2"/>
              <a:buChar char="Ø"/>
            </a:pPr>
            <a:r>
              <a:rPr lang="bn-IN" sz="4000" dirty="0" smtClean="0">
                <a:solidFill>
                  <a:srgbClr val="C00000"/>
                </a:solidFill>
                <a:latin typeface="NikoshBAN" pitchFamily="2" charset="0"/>
                <a:cs typeface="NikoshBAN" pitchFamily="2" charset="0"/>
              </a:rPr>
              <a:t>চাপের মাত্রা সমীকরণ নির্ণয় করতে পারবে</a:t>
            </a:r>
            <a:endParaRPr lang="en-US" sz="40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762000"/>
            <a:ext cx="5029200" cy="923330"/>
          </a:xfrm>
          <a:prstGeom prst="rect">
            <a:avLst/>
          </a:prstGeom>
          <a:noFill/>
        </p:spPr>
        <p:txBody>
          <a:bodyPr wrap="square" rtlCol="0">
            <a:spAutoFit/>
          </a:bodyPr>
          <a:lstStyle/>
          <a:p>
            <a:r>
              <a:rPr lang="bn-IN" sz="5400" dirty="0" smtClean="0">
                <a:solidFill>
                  <a:srgbClr val="0070C0"/>
                </a:solidFill>
                <a:latin typeface="NikoshBAN" pitchFamily="2" charset="0"/>
                <a:cs typeface="NikoshBAN" pitchFamily="2" charset="0"/>
              </a:rPr>
              <a:t>চল একটি ভিডিও দেখি</a:t>
            </a:r>
            <a:endParaRPr lang="en-US" sz="5400" dirty="0">
              <a:solidFill>
                <a:srgbClr val="0070C0"/>
              </a:solidFill>
              <a:latin typeface="NikoshBAN" pitchFamily="2" charset="0"/>
              <a:cs typeface="NikoshBAN" pitchFamily="2" charset="0"/>
            </a:endParaRPr>
          </a:p>
        </p:txBody>
      </p:sp>
      <p:graphicFrame>
        <p:nvGraphicFramePr>
          <p:cNvPr id="5" name="Object 4">
            <a:hlinkClick r:id="" action="ppaction://ole?verb=0"/>
          </p:cNvPr>
          <p:cNvGraphicFramePr>
            <a:graphicFrameLocks noChangeAspect="1"/>
          </p:cNvGraphicFramePr>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7" name="Packager Shell Object" showAsIcon="1" r:id="rId3" imgW="914400" imgH="771480" progId="Package">
                  <p:embed/>
                </p:oleObj>
              </mc:Choice>
              <mc:Fallback>
                <p:oleObj name="Packager Shell Object" showAsIcon="1" r:id="rId3" imgW="914400" imgH="771480" progId="Package">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432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3257550" y="3086100"/>
          <a:ext cx="2628900" cy="685800"/>
        </p:xfrm>
        <a:graphic>
          <a:graphicData uri="http://schemas.openxmlformats.org/presentationml/2006/ole">
            <mc:AlternateContent xmlns:mc="http://schemas.openxmlformats.org/markup-compatibility/2006">
              <mc:Choice xmlns:v="urn:schemas-microsoft-com:vml" Requires="v">
                <p:oleObj spid="_x0000_s2060" name="Packager Shell Object" showAsIcon="1" r:id="rId3" imgW="2629440" imgH="685800" progId="Package">
                  <p:embed/>
                </p:oleObj>
              </mc:Choice>
              <mc:Fallback>
                <p:oleObj name="Packager Shell Object" showAsIcon="1" r:id="rId3" imgW="2629440" imgH="685800" progId="Package">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50" y="3086100"/>
                        <a:ext cx="26289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2362200" y="1143000"/>
            <a:ext cx="5182829" cy="769441"/>
          </a:xfrm>
          <a:prstGeom prst="rect">
            <a:avLst/>
          </a:prstGeom>
        </p:spPr>
        <p:txBody>
          <a:bodyPr wrap="none">
            <a:spAutoFit/>
          </a:bodyPr>
          <a:lstStyle/>
          <a:p>
            <a:r>
              <a:rPr lang="bn-IN" sz="4400" dirty="0" smtClean="0">
                <a:solidFill>
                  <a:srgbClr val="00B0F0"/>
                </a:solidFill>
                <a:latin typeface="NikoshBAN" pitchFamily="2" charset="0"/>
                <a:cs typeface="NikoshBAN" pitchFamily="2" charset="0"/>
              </a:rPr>
              <a:t>চল আরো একটি ভিডিও দেখি</a:t>
            </a:r>
            <a:endParaRPr lang="en-US" sz="4400" dirty="0">
              <a:solidFill>
                <a:srgbClr val="00B0F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2739211"/>
          </a:xfrm>
          <a:prstGeom prst="rect">
            <a:avLst/>
          </a:prstGeom>
          <a:noFill/>
        </p:spPr>
        <p:txBody>
          <a:bodyPr wrap="square" rtlCol="0">
            <a:spAutoFit/>
          </a:bodyPr>
          <a:lstStyle/>
          <a:p>
            <a:r>
              <a:rPr lang="bn-IN" sz="8800" dirty="0" smtClean="0">
                <a:latin typeface="NikoshBAN" pitchFamily="2" charset="0"/>
                <a:cs typeface="NikoshBAN" pitchFamily="2" charset="0"/>
              </a:rPr>
              <a:t>    </a:t>
            </a:r>
            <a:r>
              <a:rPr lang="en-US" sz="8800" dirty="0" smtClean="0">
                <a:latin typeface="NikoshBAN" pitchFamily="2" charset="0"/>
                <a:cs typeface="NikoshBAN" pitchFamily="2" charset="0"/>
              </a:rPr>
              <a:t>     </a:t>
            </a:r>
            <a:r>
              <a:rPr lang="bn-IN"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মূল্যায়ন</a:t>
            </a:r>
            <a:r>
              <a:rPr lang="bn-IN" sz="8800" dirty="0" smtClean="0">
                <a:latin typeface="NikoshBAN" pitchFamily="2" charset="0"/>
                <a:cs typeface="NikoshBAN" pitchFamily="2" charset="0"/>
              </a:rPr>
              <a:t> </a:t>
            </a:r>
          </a:p>
          <a:p>
            <a:pPr>
              <a:buFont typeface="Wingdings" pitchFamily="2" charset="2"/>
              <a:buChar char="Ø"/>
            </a:pPr>
            <a:endParaRPr lang="en-US" sz="2800" dirty="0" smtClean="0">
              <a:latin typeface="NikoshBAN" pitchFamily="2" charset="0"/>
              <a:cs typeface="NikoshBAN" pitchFamily="2" charset="0"/>
            </a:endParaRPr>
          </a:p>
          <a:p>
            <a:pPr>
              <a:buFont typeface="Wingdings" pitchFamily="2" charset="2"/>
              <a:buChar char="Ø"/>
            </a:pPr>
            <a:r>
              <a:rPr lang="bn-IN" sz="2800" dirty="0" smtClean="0">
                <a:solidFill>
                  <a:schemeClr val="accent2">
                    <a:lumMod val="50000"/>
                  </a:schemeClr>
                </a:solidFill>
                <a:latin typeface="NikoshBAN" pitchFamily="2" charset="0"/>
                <a:cs typeface="NikoshBAN" pitchFamily="2" charset="0"/>
              </a:rPr>
              <a:t>চাপের আন্তর্জাতিক একক কী? </a:t>
            </a:r>
          </a:p>
          <a:p>
            <a:pPr>
              <a:buFont typeface="Wingdings" pitchFamily="2" charset="2"/>
              <a:buChar char="Ø"/>
            </a:pPr>
            <a:r>
              <a:rPr lang="bn-IN" sz="2800" dirty="0" smtClean="0">
                <a:solidFill>
                  <a:schemeClr val="accent2">
                    <a:lumMod val="50000"/>
                  </a:schemeClr>
                </a:solidFill>
                <a:latin typeface="NikoshBAN" pitchFamily="2" charset="0"/>
                <a:cs typeface="NikoshBAN" pitchFamily="2" charset="0"/>
              </a:rPr>
              <a:t>চাপের  আন্তর্জাতিক একক ও সি জি এস একক এর মধ্যে সম্পর্ক বের কর  </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839200" cy="2985433"/>
          </a:xfrm>
          <a:prstGeom prst="rect">
            <a:avLst/>
          </a:prstGeom>
          <a:noFill/>
        </p:spPr>
        <p:txBody>
          <a:bodyPr wrap="square" rtlCol="0">
            <a:spAutoFit/>
          </a:bodyPr>
          <a:lstStyle/>
          <a:p>
            <a:pPr algn="ctr"/>
            <a:r>
              <a:rPr lang="bn-IN" sz="6000" dirty="0" smtClean="0">
                <a:solidFill>
                  <a:srgbClr val="7030A0"/>
                </a:solidFill>
                <a:latin typeface="NikoshBAN" pitchFamily="2" charset="0"/>
                <a:cs typeface="NikoshBAN" pitchFamily="2" charset="0"/>
              </a:rPr>
              <a:t>দলীয় কাজ</a:t>
            </a:r>
          </a:p>
          <a:p>
            <a:pPr>
              <a:buFont typeface="Wingdings" pitchFamily="2" charset="2"/>
              <a:buChar char="Ø"/>
            </a:pPr>
            <a:r>
              <a:rPr lang="bn-IN" sz="3200" dirty="0" smtClean="0">
                <a:solidFill>
                  <a:srgbClr val="C00000"/>
                </a:solidFill>
                <a:latin typeface="NikoshBAN" pitchFamily="2" charset="0"/>
                <a:cs typeface="NikoshBAN" pitchFamily="2" charset="0"/>
              </a:rPr>
              <a:t>এক ব্যক্তি ১০ কেজি চাউল একটি পাটের ব্যাগে করে বহন করলেন, সম পরিমান চাউল একটি প্লাস্টিক শপিং ব্যাগে করে বহন করলেন তিনি খেয়াল করলেন প্লাস্টিক শপিং ব্যাগে করে চাউল বহন করাতে তিনি তার হাতে বেশ ব্যাথা অনুভব করলেন কেন?</a:t>
            </a:r>
            <a:endParaRPr lang="en-US" sz="3200" dirty="0">
              <a:solidFill>
                <a:srgbClr val="C00000"/>
              </a:solidFill>
              <a:latin typeface="NikoshBAN" pitchFamily="2" charset="0"/>
              <a:cs typeface="NikoshBAN" pitchFamily="2" charset="0"/>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57600"/>
            <a:ext cx="7239000" cy="2862322"/>
          </a:xfrm>
          <a:prstGeom prst="rect">
            <a:avLst/>
          </a:prstGeom>
          <a:noFill/>
        </p:spPr>
        <p:txBody>
          <a:bodyPr wrap="square" rtlCol="0">
            <a:spAutoFit/>
          </a:bodyPr>
          <a:lstStyle/>
          <a:p>
            <a:pPr algn="ctr"/>
            <a:endParaRPr lang="bn-IN" sz="6000" dirty="0" smtClean="0">
              <a:solidFill>
                <a:schemeClr val="accent2">
                  <a:lumMod val="75000"/>
                </a:schemeClr>
              </a:solidFill>
              <a:latin typeface="NikoshBAN" pitchFamily="2" charset="0"/>
              <a:cs typeface="NikoshBAN" pitchFamily="2" charset="0"/>
            </a:endParaRPr>
          </a:p>
          <a:p>
            <a:pPr>
              <a:buFont typeface="Wingdings" pitchFamily="2" charset="2"/>
              <a:buChar char="Ø"/>
            </a:pPr>
            <a:r>
              <a:rPr lang="bn-IN" sz="4000" dirty="0" smtClean="0">
                <a:solidFill>
                  <a:schemeClr val="accent2">
                    <a:lumMod val="75000"/>
                  </a:schemeClr>
                </a:solidFill>
                <a:latin typeface="NikoshBAN" pitchFamily="2" charset="0"/>
                <a:cs typeface="NikoshBAN" pitchFamily="2" charset="0"/>
              </a:rPr>
              <a:t>৩ বর্গসেমি ক্ষেত্রফলের উপর যদি ৯০ নিউটন বল প্রয়োগ করা হয় তবে ঐ ক্ষেত্রের উপর চাপ কত হবে? </a:t>
            </a:r>
            <a:endParaRPr lang="en-US" sz="4000" dirty="0">
              <a:solidFill>
                <a:schemeClr val="accent2">
                  <a:lumMod val="75000"/>
                </a:schemeClr>
              </a:solidFill>
              <a:latin typeface="NikoshBAN" pitchFamily="2" charset="0"/>
              <a:cs typeface="NikoshBAN" pitchFamily="2" charset="0"/>
            </a:endParaRPr>
          </a:p>
        </p:txBody>
      </p:sp>
      <p:sp>
        <p:nvSpPr>
          <p:cNvPr id="4" name="Rectangle 3"/>
          <p:cNvSpPr/>
          <p:nvPr/>
        </p:nvSpPr>
        <p:spPr>
          <a:xfrm>
            <a:off x="2971800" y="0"/>
            <a:ext cx="2794356" cy="923330"/>
          </a:xfrm>
          <a:prstGeom prst="rect">
            <a:avLst/>
          </a:prstGeom>
        </p:spPr>
        <p:txBody>
          <a:bodyPr wrap="none">
            <a:spAutoFit/>
          </a:bodyPr>
          <a:lstStyle/>
          <a:p>
            <a:pPr algn="ctr"/>
            <a:r>
              <a:rPr lang="bn-IN" sz="5400" dirty="0" smtClean="0">
                <a:solidFill>
                  <a:srgbClr val="00B0F0"/>
                </a:solidFill>
                <a:latin typeface="NikoshBAN" pitchFamily="2" charset="0"/>
                <a:cs typeface="NikoshBAN" pitchFamily="2" charset="0"/>
              </a:rPr>
              <a:t>বাড়ির কাজ </a:t>
            </a:r>
          </a:p>
        </p:txBody>
      </p:sp>
      <p:pic>
        <p:nvPicPr>
          <p:cNvPr id="5" name="Picture 4" descr="pressure.JPG"/>
          <p:cNvPicPr>
            <a:picLocks noChangeAspect="1"/>
          </p:cNvPicPr>
          <p:nvPr/>
        </p:nvPicPr>
        <p:blipFill>
          <a:blip r:embed="rId2"/>
          <a:stretch>
            <a:fillRect/>
          </a:stretch>
        </p:blipFill>
        <p:spPr>
          <a:xfrm>
            <a:off x="1510960" y="1295400"/>
            <a:ext cx="6032840" cy="2238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354</TotalTime>
  <Words>154</Words>
  <Application>Microsoft Office PowerPoint</Application>
  <PresentationFormat>On-screen Show (4:3)</PresentationFormat>
  <Paragraphs>28</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Hardcover</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User.TTTC</dc:creator>
  <cp:lastModifiedBy>Windows User</cp:lastModifiedBy>
  <cp:revision>61</cp:revision>
  <dcterms:created xsi:type="dcterms:W3CDTF">2006-08-16T00:00:00Z</dcterms:created>
  <dcterms:modified xsi:type="dcterms:W3CDTF">2019-10-03T18:54:12Z</dcterms:modified>
</cp:coreProperties>
</file>